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4763" y="285750"/>
            <a:ext cx="1514475" cy="1514475"/>
          </a:xfrm>
          <a:prstGeom prst="ellipse">
            <a:avLst/>
          </a:prstGeom>
          <a:solidFill>
            <a:srgbClr val="FFFFFF">
              <a:alpha val="90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57188"/>
            <a:ext cx="1371600" cy="1371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5483" y="2028825"/>
            <a:ext cx="4993063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برافولينو التعليمية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3713466" y="2714625"/>
            <a:ext cx="171709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المشروع الكامل</a:t>
            </a:r>
            <a:endParaRPr lang="en-US" sz="2025" dirty="0"/>
          </a:p>
        </p:txBody>
      </p:sp>
      <p:sp>
        <p:nvSpPr>
          <p:cNvPr id="7" name="Shape 3"/>
          <p:cNvSpPr/>
          <p:nvPr/>
        </p:nvSpPr>
        <p:spPr>
          <a:xfrm>
            <a:off x="2159924" y="3286125"/>
            <a:ext cx="4824180" cy="8858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2331374" y="3457575"/>
            <a:ext cx="44812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تعليمية تفاعلية للأطفال في الجزائر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331374" y="3800475"/>
            <a:ext cx="448128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تجمع بين التكنولوجيا الحديثة والمحتوى التعليمي المتوافق مع المناهج الجزائرية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847688" y="4714875"/>
            <a:ext cx="10105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تاريخ العرض: يوليو 2025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285750" y="4714875"/>
            <a:ext cx="83612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l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www.bravolino.dz</a:t>
            </a:r>
            <a:endParaRPr lang="en-US" sz="73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43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31442" y="385763"/>
            <a:ext cx="352680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تحليل السوق التعليمي في الجزائر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7943850" y="72866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285750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457200" cy="4572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57725" y="1085850"/>
            <a:ext cx="4200525" cy="165735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4829175" y="1257300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حجم السوق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4829175" y="160020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 مليون طالب في المراحل الابتدائية والمتوسطة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4829175" y="1857375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27,000 مدرسة في جميع أنحاء الجزائر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4829175" y="21145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450,000 معلم ومعلمة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4829175" y="2371725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سوق التعليم الإلكتروني ينمو بنسبة 25% سنوياً</a:t>
            </a:r>
            <a:endParaRPr lang="en-US" sz="1046" dirty="0"/>
          </a:p>
        </p:txBody>
      </p:sp>
      <p:sp>
        <p:nvSpPr>
          <p:cNvPr id="13" name="Shape 9"/>
          <p:cNvSpPr/>
          <p:nvPr/>
        </p:nvSpPr>
        <p:spPr>
          <a:xfrm>
            <a:off x="285750" y="1085850"/>
            <a:ext cx="4200525" cy="165735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457200" y="1257300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الفرص المتاحة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457200" y="160020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نقص في المحتوى التعليمي الرقمي باللغة العربية</a:t>
            </a:r>
            <a:endParaRPr lang="en-US" sz="1046" dirty="0"/>
          </a:p>
        </p:txBody>
      </p:sp>
      <p:sp>
        <p:nvSpPr>
          <p:cNvPr id="16" name="Text 12"/>
          <p:cNvSpPr/>
          <p:nvPr/>
        </p:nvSpPr>
        <p:spPr>
          <a:xfrm>
            <a:off x="457200" y="1857375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توجه حكومي لدعم التحول الرقمي في التعليم</a:t>
            </a:r>
            <a:endParaRPr lang="en-US" sz="1046" dirty="0"/>
          </a:p>
        </p:txBody>
      </p:sp>
      <p:sp>
        <p:nvSpPr>
          <p:cNvPr id="17" name="Text 13"/>
          <p:cNvSpPr/>
          <p:nvPr/>
        </p:nvSpPr>
        <p:spPr>
          <a:xfrm>
            <a:off x="457200" y="21145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زيادة انتشار الإنترنت والأجهزة الذكية</a:t>
            </a:r>
            <a:endParaRPr lang="en-US" sz="1046" dirty="0"/>
          </a:p>
        </p:txBody>
      </p:sp>
      <p:sp>
        <p:nvSpPr>
          <p:cNvPr id="18" name="Text 14"/>
          <p:cNvSpPr/>
          <p:nvPr/>
        </p:nvSpPr>
        <p:spPr>
          <a:xfrm>
            <a:off x="457200" y="2371725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طلب متزايد على التعليم التكميلي خارج المدرسة</a:t>
            </a:r>
            <a:endParaRPr lang="en-US" sz="1046" dirty="0"/>
          </a:p>
        </p:txBody>
      </p:sp>
      <p:sp>
        <p:nvSpPr>
          <p:cNvPr id="19" name="Shape 15"/>
          <p:cNvSpPr/>
          <p:nvPr/>
        </p:nvSpPr>
        <p:spPr>
          <a:xfrm>
            <a:off x="4657725" y="2971800"/>
            <a:ext cx="4200525" cy="27146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4829175" y="3143250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معدل استخدام التكنولوجيا في التعليم</a:t>
            </a:r>
            <a:endParaRPr lang="en-US" sz="1350" dirty="0"/>
          </a:p>
        </p:txBody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3486150"/>
            <a:ext cx="3857625" cy="1785938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285750" y="2971800"/>
            <a:ext cx="4200525" cy="27146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457200" y="3143250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صورة من الميدان</a:t>
            </a:r>
            <a:endParaRPr lang="en-US" sz="1350" dirty="0"/>
          </a:p>
        </p:txBody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86150"/>
            <a:ext cx="3857625" cy="182880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457200" y="5372100"/>
            <a:ext cx="38576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مبادرة تجهيز المدارس الابتدائية بالأجهزة اللوحية</a:t>
            </a:r>
            <a:endParaRPr lang="en-US" sz="732" dirty="0"/>
          </a:p>
        </p:txBody>
      </p:sp>
      <p:sp>
        <p:nvSpPr>
          <p:cNvPr id="26" name="Text 20"/>
          <p:cNvSpPr/>
          <p:nvPr/>
        </p:nvSpPr>
        <p:spPr>
          <a:xfrm>
            <a:off x="285750" y="5857875"/>
            <a:ext cx="8572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فرصة سوقية واعدة لمنصة تعليمية متكاملة تلبي احتياجات السوق الجزائري</a:t>
            </a:r>
            <a:endParaRPr lang="en-US" sz="104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008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3509" y="385763"/>
            <a:ext cx="234474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هيكلية المنصة وميزاتها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7943850" y="72866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285750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457200" cy="4572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57725" y="1085850"/>
            <a:ext cx="4200525" cy="36290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4829175" y="1257300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الهيكلية التقنية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4829175" y="1600200"/>
            <a:ext cx="3857625" cy="18288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1714500"/>
            <a:ext cx="3629025" cy="16002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829175" y="354330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واجهة أمامية: React, Tailwind CSS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4829175" y="3743325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خادم خلفي: Flask, SQLAlchemy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4829175" y="39433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قاعدة بيانات: PostgreSQL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4829175" y="4143375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تخزين الملفات: Amazon S3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4829175" y="434340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مصادقة: JWT, OAuth</a:t>
            </a:r>
            <a:endParaRPr lang="en-US" sz="942" dirty="0"/>
          </a:p>
        </p:txBody>
      </p:sp>
      <p:sp>
        <p:nvSpPr>
          <p:cNvPr id="16" name="Shape 11"/>
          <p:cNvSpPr/>
          <p:nvPr/>
        </p:nvSpPr>
        <p:spPr>
          <a:xfrm>
            <a:off x="285750" y="1085850"/>
            <a:ext cx="4200525" cy="36290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457200" y="1257300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المكونات الرئيسية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3957638" y="1600200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864" y="1714500"/>
            <a:ext cx="160734" cy="1285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7373" y="1600200"/>
            <a:ext cx="302596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إدارة المستخدمين</a:t>
            </a:r>
            <a:endParaRPr lang="en-US" sz="942" dirty="0"/>
          </a:p>
        </p:txBody>
      </p:sp>
      <p:sp>
        <p:nvSpPr>
          <p:cNvPr id="21" name="Text 15"/>
          <p:cNvSpPr/>
          <p:nvPr/>
        </p:nvSpPr>
        <p:spPr>
          <a:xfrm>
            <a:off x="817373" y="1800225"/>
            <a:ext cx="302596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إدارة حسابات الطلاب والمعلمين وأولياء الأمور والمطورين</a:t>
            </a:r>
            <a:endParaRPr lang="en-US" sz="942" dirty="0"/>
          </a:p>
        </p:txBody>
      </p:sp>
      <p:sp>
        <p:nvSpPr>
          <p:cNvPr id="22" name="Shape 16"/>
          <p:cNvSpPr/>
          <p:nvPr/>
        </p:nvSpPr>
        <p:spPr>
          <a:xfrm>
            <a:off x="3957638" y="2114550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901" y="2228850"/>
            <a:ext cx="144661" cy="12858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63820" y="2114550"/>
            <a:ext cx="287951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إدارة المحتوى التعليمي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963820" y="2314575"/>
            <a:ext cx="287951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تنظيم وعرض المحتوى التعليمي حسب المراحل والمواد</a:t>
            </a:r>
            <a:endParaRPr lang="en-US" sz="942" dirty="0"/>
          </a:p>
        </p:txBody>
      </p:sp>
      <p:sp>
        <p:nvSpPr>
          <p:cNvPr id="26" name="Shape 19"/>
          <p:cNvSpPr/>
          <p:nvPr/>
        </p:nvSpPr>
        <p:spPr>
          <a:xfrm>
            <a:off x="3957638" y="2628900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901" y="2743200"/>
            <a:ext cx="144661" cy="128588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411086" y="2628900"/>
            <a:ext cx="24322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الاشتراكات والمدفوعات</a:t>
            </a:r>
            <a:endParaRPr lang="en-US" sz="942" dirty="0"/>
          </a:p>
        </p:txBody>
      </p:sp>
      <p:sp>
        <p:nvSpPr>
          <p:cNvPr id="29" name="Text 21"/>
          <p:cNvSpPr/>
          <p:nvPr/>
        </p:nvSpPr>
        <p:spPr>
          <a:xfrm>
            <a:off x="1411086" y="2828925"/>
            <a:ext cx="24322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إدارة الاشتراكات المختلفة ومعالجة المدفوعات</a:t>
            </a:r>
            <a:endParaRPr lang="en-US" sz="942" dirty="0"/>
          </a:p>
        </p:txBody>
      </p:sp>
      <p:sp>
        <p:nvSpPr>
          <p:cNvPr id="30" name="Shape 22"/>
          <p:cNvSpPr/>
          <p:nvPr/>
        </p:nvSpPr>
        <p:spPr>
          <a:xfrm>
            <a:off x="3957638" y="3143250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938" y="3257550"/>
            <a:ext cx="128588" cy="128588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1813424" y="3143250"/>
            <a:ext cx="2029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التحليلات والتقارير</a:t>
            </a:r>
            <a:endParaRPr lang="en-US" sz="942" dirty="0"/>
          </a:p>
        </p:txBody>
      </p:sp>
      <p:sp>
        <p:nvSpPr>
          <p:cNvPr id="33" name="Text 24"/>
          <p:cNvSpPr/>
          <p:nvPr/>
        </p:nvSpPr>
        <p:spPr>
          <a:xfrm>
            <a:off x="1813424" y="3343275"/>
            <a:ext cx="2029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متابعة تقدم الطلاب وتحليل أداء المنصة</a:t>
            </a:r>
            <a:endParaRPr lang="en-US" sz="942" dirty="0"/>
          </a:p>
        </p:txBody>
      </p:sp>
      <p:sp>
        <p:nvSpPr>
          <p:cNvPr id="34" name="Shape 25"/>
          <p:cNvSpPr/>
          <p:nvPr/>
        </p:nvSpPr>
        <p:spPr>
          <a:xfrm>
            <a:off x="285750" y="4943475"/>
            <a:ext cx="8572500" cy="15716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35" name="Text 26"/>
          <p:cNvSpPr/>
          <p:nvPr/>
        </p:nvSpPr>
        <p:spPr>
          <a:xfrm>
            <a:off x="457200" y="5114925"/>
            <a:ext cx="8229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الميزات الرئيسية</a:t>
            </a:r>
            <a:endParaRPr lang="en-US" sz="1350" dirty="0"/>
          </a:p>
        </p:txBody>
      </p:sp>
      <p:sp>
        <p:nvSpPr>
          <p:cNvPr id="36" name="Shape 27"/>
          <p:cNvSpPr/>
          <p:nvPr/>
        </p:nvSpPr>
        <p:spPr>
          <a:xfrm>
            <a:off x="8329613" y="5457825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769" y="5579269"/>
            <a:ext cx="142875" cy="114300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6838494" y="5464969"/>
            <a:ext cx="13768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تعلم تفاعلي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6838494" y="5636419"/>
            <a:ext cx="13768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ألعاب وأنشطة تعليمية تفاعلية</a:t>
            </a:r>
            <a:endParaRPr lang="en-US" sz="837" dirty="0"/>
          </a:p>
        </p:txBody>
      </p:sp>
      <p:sp>
        <p:nvSpPr>
          <p:cNvPr id="40" name="Shape 30"/>
          <p:cNvSpPr/>
          <p:nvPr/>
        </p:nvSpPr>
        <p:spPr>
          <a:xfrm>
            <a:off x="5529263" y="5457825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4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0706" y="5579269"/>
            <a:ext cx="114300" cy="114300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3532222" y="5464969"/>
            <a:ext cx="18827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تعلم تكيفي</a:t>
            </a:r>
            <a:endParaRPr lang="en-US" sz="837" dirty="0"/>
          </a:p>
        </p:txBody>
      </p:sp>
      <p:sp>
        <p:nvSpPr>
          <p:cNvPr id="43" name="Text 32"/>
          <p:cNvSpPr/>
          <p:nvPr/>
        </p:nvSpPr>
        <p:spPr>
          <a:xfrm>
            <a:off x="3532222" y="5636419"/>
            <a:ext cx="18827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مخصص حسب مستوى كل طالب</a:t>
            </a:r>
            <a:endParaRPr lang="en-US" sz="837" dirty="0"/>
          </a:p>
        </p:txBody>
      </p:sp>
      <p:sp>
        <p:nvSpPr>
          <p:cNvPr id="44" name="Shape 33"/>
          <p:cNvSpPr/>
          <p:nvPr/>
        </p:nvSpPr>
        <p:spPr>
          <a:xfrm>
            <a:off x="2728913" y="5457825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4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0356" y="5579269"/>
            <a:ext cx="114300" cy="114300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1278871" y="5464969"/>
            <a:ext cx="13357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المكافآت</a:t>
            </a:r>
            <a:endParaRPr lang="en-US" sz="837" dirty="0"/>
          </a:p>
        </p:txBody>
      </p:sp>
      <p:sp>
        <p:nvSpPr>
          <p:cNvPr id="47" name="Text 35"/>
          <p:cNvSpPr/>
          <p:nvPr/>
        </p:nvSpPr>
        <p:spPr>
          <a:xfrm>
            <a:off x="1278871" y="5636419"/>
            <a:ext cx="13357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وشارات لتحفيز الطلاب</a:t>
            </a:r>
            <a:endParaRPr lang="en-US" sz="837" dirty="0"/>
          </a:p>
        </p:txBody>
      </p:sp>
      <p:sp>
        <p:nvSpPr>
          <p:cNvPr id="48" name="Shape 36"/>
          <p:cNvSpPr/>
          <p:nvPr/>
        </p:nvSpPr>
        <p:spPr>
          <a:xfrm>
            <a:off x="8329613" y="5986463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4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6769" y="6107906"/>
            <a:ext cx="142875" cy="114300"/>
          </a:xfrm>
          <a:prstGeom prst="rect">
            <a:avLst/>
          </a:prstGeom>
        </p:spPr>
      </p:pic>
      <p:sp>
        <p:nvSpPr>
          <p:cNvPr id="50" name="Text 37"/>
          <p:cNvSpPr/>
          <p:nvPr/>
        </p:nvSpPr>
        <p:spPr>
          <a:xfrm>
            <a:off x="6298639" y="5993606"/>
            <a:ext cx="19166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رقابة أبوية</a:t>
            </a:r>
            <a:endParaRPr lang="en-US" sz="837" dirty="0"/>
          </a:p>
        </p:txBody>
      </p:sp>
      <p:sp>
        <p:nvSpPr>
          <p:cNvPr id="51" name="Text 38"/>
          <p:cNvSpPr/>
          <p:nvPr/>
        </p:nvSpPr>
        <p:spPr>
          <a:xfrm>
            <a:off x="6298639" y="6165056"/>
            <a:ext cx="19166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تحكم الأولياء في محتوى ووقت الاستخدام</a:t>
            </a:r>
            <a:endParaRPr lang="en-US" sz="837" dirty="0"/>
          </a:p>
        </p:txBody>
      </p:sp>
      <p:sp>
        <p:nvSpPr>
          <p:cNvPr id="52" name="Shape 39"/>
          <p:cNvSpPr/>
          <p:nvPr/>
        </p:nvSpPr>
        <p:spPr>
          <a:xfrm>
            <a:off x="5529263" y="5986463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6419" y="6107906"/>
            <a:ext cx="142875" cy="114300"/>
          </a:xfrm>
          <a:prstGeom prst="rect">
            <a:avLst/>
          </a:prstGeom>
        </p:spPr>
      </p:pic>
      <p:sp>
        <p:nvSpPr>
          <p:cNvPr id="54" name="Text 40"/>
          <p:cNvSpPr/>
          <p:nvPr/>
        </p:nvSpPr>
        <p:spPr>
          <a:xfrm>
            <a:off x="4119656" y="5993606"/>
            <a:ext cx="12953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دعم متعدد اللغات</a:t>
            </a:r>
            <a:endParaRPr lang="en-US" sz="837" dirty="0"/>
          </a:p>
        </p:txBody>
      </p:sp>
      <p:sp>
        <p:nvSpPr>
          <p:cNvPr id="55" name="Text 41"/>
          <p:cNvSpPr/>
          <p:nvPr/>
        </p:nvSpPr>
        <p:spPr>
          <a:xfrm>
            <a:off x="4119656" y="6165056"/>
            <a:ext cx="12953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العربية، الأمازيغية، الفرنسية</a:t>
            </a:r>
            <a:endParaRPr lang="en-US" sz="837" dirty="0"/>
          </a:p>
        </p:txBody>
      </p:sp>
      <p:sp>
        <p:nvSpPr>
          <p:cNvPr id="56" name="Shape 42"/>
          <p:cNvSpPr/>
          <p:nvPr/>
        </p:nvSpPr>
        <p:spPr>
          <a:xfrm>
            <a:off x="2728913" y="5986463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4644" y="6107906"/>
            <a:ext cx="85725" cy="114300"/>
          </a:xfrm>
          <a:prstGeom prst="rect">
            <a:avLst/>
          </a:prstGeom>
        </p:spPr>
      </p:pic>
      <p:sp>
        <p:nvSpPr>
          <p:cNvPr id="58" name="Text 43"/>
          <p:cNvSpPr/>
          <p:nvPr/>
        </p:nvSpPr>
        <p:spPr>
          <a:xfrm>
            <a:off x="1507471" y="5993606"/>
            <a:ext cx="1107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تصميم متجاوب</a:t>
            </a:r>
            <a:endParaRPr lang="en-US" sz="837" dirty="0"/>
          </a:p>
        </p:txBody>
      </p:sp>
      <p:sp>
        <p:nvSpPr>
          <p:cNvPr id="59" name="Text 44"/>
          <p:cNvSpPr/>
          <p:nvPr/>
        </p:nvSpPr>
        <p:spPr>
          <a:xfrm>
            <a:off x="1507471" y="6165056"/>
            <a:ext cx="1107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يعمل على جميع الأجهزة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689" y="385763"/>
            <a:ext cx="262156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الاشتراكات المتفرع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7943850" y="72866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285750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457200" cy="4572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29150" y="1028700"/>
            <a:ext cx="4229100" cy="162877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4743450" y="11430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الأدوار المختلفة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8387097" y="1428750"/>
            <a:ext cx="356853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086" y="153590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67619" y="1428750"/>
            <a:ext cx="83375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طلاب وأولياء أمور</a:t>
            </a:r>
            <a:endParaRPr lang="en-US" sz="837" dirty="0"/>
          </a:p>
        </p:txBody>
      </p:sp>
      <p:sp>
        <p:nvSpPr>
          <p:cNvPr id="12" name="Shape 7"/>
          <p:cNvSpPr/>
          <p:nvPr/>
        </p:nvSpPr>
        <p:spPr>
          <a:xfrm>
            <a:off x="7045858" y="1428750"/>
            <a:ext cx="336035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579" y="1535906"/>
            <a:ext cx="17859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05534" y="1428750"/>
            <a:ext cx="85459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معلمون ومؤسسات</a:t>
            </a:r>
            <a:endParaRPr lang="en-US" sz="837" dirty="0"/>
          </a:p>
        </p:txBody>
      </p:sp>
      <p:sp>
        <p:nvSpPr>
          <p:cNvPr id="15" name="Shape 9"/>
          <p:cNvSpPr/>
          <p:nvPr/>
        </p:nvSpPr>
        <p:spPr>
          <a:xfrm>
            <a:off x="5662622" y="1428750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919" y="1535906"/>
            <a:ext cx="178594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67917" y="1428750"/>
            <a:ext cx="4089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مطورون</a:t>
            </a:r>
            <a:endParaRPr lang="en-US" sz="837" dirty="0"/>
          </a:p>
        </p:txBody>
      </p:sp>
      <p:sp>
        <p:nvSpPr>
          <p:cNvPr id="18" name="Shape 11"/>
          <p:cNvSpPr/>
          <p:nvPr/>
        </p:nvSpPr>
        <p:spPr>
          <a:xfrm>
            <a:off x="8386763" y="1871663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3919" y="1978819"/>
            <a:ext cx="142875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603378" y="1871663"/>
            <a:ext cx="6976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صانعو المحتوى</a:t>
            </a:r>
            <a:endParaRPr lang="en-US" sz="837" dirty="0"/>
          </a:p>
        </p:txBody>
      </p:sp>
      <p:sp>
        <p:nvSpPr>
          <p:cNvPr id="21" name="Shape 13"/>
          <p:cNvSpPr/>
          <p:nvPr/>
        </p:nvSpPr>
        <p:spPr>
          <a:xfrm>
            <a:off x="7024706" y="1871663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862" y="1978819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6519286" y="1871663"/>
            <a:ext cx="4196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مسوقون</a:t>
            </a:r>
            <a:endParaRPr lang="en-US" sz="837" dirty="0"/>
          </a:p>
        </p:txBody>
      </p:sp>
      <p:sp>
        <p:nvSpPr>
          <p:cNvPr id="24" name="Shape 15"/>
          <p:cNvSpPr/>
          <p:nvPr/>
        </p:nvSpPr>
        <p:spPr>
          <a:xfrm>
            <a:off x="5662622" y="1871663"/>
            <a:ext cx="357188" cy="357188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848" y="1978819"/>
            <a:ext cx="160734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5078620" y="1871663"/>
            <a:ext cx="4982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مستثمرون</a:t>
            </a:r>
            <a:endParaRPr lang="en-US" sz="837" dirty="0"/>
          </a:p>
        </p:txBody>
      </p:sp>
      <p:sp>
        <p:nvSpPr>
          <p:cNvPr id="27" name="Shape 17"/>
          <p:cNvSpPr/>
          <p:nvPr/>
        </p:nvSpPr>
        <p:spPr>
          <a:xfrm>
            <a:off x="285750" y="1028700"/>
            <a:ext cx="4229100" cy="162877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28" name="Text 18"/>
          <p:cNvSpPr/>
          <p:nvPr/>
        </p:nvSpPr>
        <p:spPr>
          <a:xfrm>
            <a:off x="400050" y="11430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مميزات نظام الاشتراكات</a:t>
            </a:r>
            <a:endParaRPr lang="en-US" sz="1046" dirty="0"/>
          </a:p>
        </p:txBody>
      </p:sp>
      <p:sp>
        <p:nvSpPr>
          <p:cNvPr id="29" name="Shape 19"/>
          <p:cNvSpPr/>
          <p:nvPr/>
        </p:nvSpPr>
        <p:spPr>
          <a:xfrm>
            <a:off x="4114800" y="144303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0525" y="1528763"/>
            <a:ext cx="114300" cy="11430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2401639" y="1428750"/>
            <a:ext cx="16274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نقاط برافولينو</a:t>
            </a:r>
            <a:endParaRPr lang="en-US" sz="837" dirty="0"/>
          </a:p>
        </p:txBody>
      </p:sp>
      <p:sp>
        <p:nvSpPr>
          <p:cNvPr id="32" name="Text 21"/>
          <p:cNvSpPr/>
          <p:nvPr/>
        </p:nvSpPr>
        <p:spPr>
          <a:xfrm>
            <a:off x="2401639" y="1600200"/>
            <a:ext cx="16274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نقاط مكافآت يمكن استبدالها باشتراكات</a:t>
            </a:r>
            <a:endParaRPr lang="en-US" sz="732" dirty="0"/>
          </a:p>
        </p:txBody>
      </p:sp>
      <p:sp>
        <p:nvSpPr>
          <p:cNvPr id="33" name="Shape 22"/>
          <p:cNvSpPr/>
          <p:nvPr/>
        </p:nvSpPr>
        <p:spPr>
          <a:xfrm>
            <a:off x="4114800" y="184308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6238" y="1928813"/>
            <a:ext cx="142875" cy="114300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2270261" y="1828800"/>
            <a:ext cx="17588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برنامج الإحالات</a:t>
            </a:r>
            <a:endParaRPr lang="en-US" sz="837" dirty="0"/>
          </a:p>
        </p:txBody>
      </p:sp>
      <p:sp>
        <p:nvSpPr>
          <p:cNvPr id="36" name="Text 24"/>
          <p:cNvSpPr/>
          <p:nvPr/>
        </p:nvSpPr>
        <p:spPr>
          <a:xfrm>
            <a:off x="2270261" y="2000250"/>
            <a:ext cx="175881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مكافآت للمستخدمين عند دعوة أصدقاء جدد</a:t>
            </a:r>
            <a:endParaRPr lang="en-US" sz="732" dirty="0"/>
          </a:p>
        </p:txBody>
      </p:sp>
      <p:sp>
        <p:nvSpPr>
          <p:cNvPr id="37" name="Shape 25"/>
          <p:cNvSpPr/>
          <p:nvPr/>
        </p:nvSpPr>
        <p:spPr>
          <a:xfrm>
            <a:off x="4114800" y="224313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4813" y="2328863"/>
            <a:ext cx="85725" cy="114300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2869471" y="2228850"/>
            <a:ext cx="115960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خصومات العائلة</a:t>
            </a:r>
            <a:endParaRPr lang="en-US" sz="837" dirty="0"/>
          </a:p>
        </p:txBody>
      </p:sp>
      <p:sp>
        <p:nvSpPr>
          <p:cNvPr id="40" name="Text 27"/>
          <p:cNvSpPr/>
          <p:nvPr/>
        </p:nvSpPr>
        <p:spPr>
          <a:xfrm>
            <a:off x="2869471" y="2400300"/>
            <a:ext cx="115960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خصم 15% للأشقاء والعائلات</a:t>
            </a:r>
            <a:endParaRPr lang="en-US" sz="732" dirty="0"/>
          </a:p>
        </p:txBody>
      </p:sp>
      <p:sp>
        <p:nvSpPr>
          <p:cNvPr id="41" name="Shape 28"/>
          <p:cNvSpPr/>
          <p:nvPr/>
        </p:nvSpPr>
        <p:spPr>
          <a:xfrm>
            <a:off x="4629150" y="2771775"/>
            <a:ext cx="4229100" cy="197167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42" name="Text 29"/>
          <p:cNvSpPr/>
          <p:nvPr/>
        </p:nvSpPr>
        <p:spPr>
          <a:xfrm>
            <a:off x="4743450" y="288607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خطط الاشتراك للطلاب</a:t>
            </a:r>
            <a:endParaRPr lang="en-US" sz="1046" dirty="0"/>
          </a:p>
        </p:txBody>
      </p:sp>
      <p:sp>
        <p:nvSpPr>
          <p:cNvPr id="43" name="Shape 30"/>
          <p:cNvSpPr/>
          <p:nvPr/>
        </p:nvSpPr>
        <p:spPr>
          <a:xfrm>
            <a:off x="7467619" y="3171825"/>
            <a:ext cx="1276331" cy="14573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44" name="Text 31"/>
          <p:cNvSpPr/>
          <p:nvPr/>
        </p:nvSpPr>
        <p:spPr>
          <a:xfrm>
            <a:off x="7553344" y="3257550"/>
            <a:ext cx="11048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الخطة الأساسية</a:t>
            </a:r>
            <a:endParaRPr lang="en-US" sz="942" dirty="0"/>
          </a:p>
        </p:txBody>
      </p:sp>
      <p:sp>
        <p:nvSpPr>
          <p:cNvPr id="45" name="Text 32"/>
          <p:cNvSpPr/>
          <p:nvPr/>
        </p:nvSpPr>
        <p:spPr>
          <a:xfrm>
            <a:off x="7553344" y="3486150"/>
            <a:ext cx="11048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46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500 دج/شهر</a:t>
            </a:r>
            <a:endParaRPr lang="en-US" sz="1046" dirty="0"/>
          </a:p>
        </p:txBody>
      </p:sp>
      <p:sp>
        <p:nvSpPr>
          <p:cNvPr id="46" name="Text 33"/>
          <p:cNvSpPr/>
          <p:nvPr/>
        </p:nvSpPr>
        <p:spPr>
          <a:xfrm>
            <a:off x="7553344" y="3714750"/>
            <a:ext cx="11048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محتوى تعليمي أساسي</a:t>
            </a:r>
            <a:endParaRPr lang="en-US" sz="732" dirty="0"/>
          </a:p>
        </p:txBody>
      </p:sp>
      <p:sp>
        <p:nvSpPr>
          <p:cNvPr id="47" name="Text 34"/>
          <p:cNvSpPr/>
          <p:nvPr/>
        </p:nvSpPr>
        <p:spPr>
          <a:xfrm>
            <a:off x="7553344" y="3886200"/>
            <a:ext cx="11048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5 ألعاب تعليمية</a:t>
            </a:r>
            <a:endParaRPr lang="en-US" sz="732" dirty="0"/>
          </a:p>
        </p:txBody>
      </p:sp>
      <p:sp>
        <p:nvSpPr>
          <p:cNvPr id="48" name="Text 35"/>
          <p:cNvSpPr/>
          <p:nvPr/>
        </p:nvSpPr>
        <p:spPr>
          <a:xfrm>
            <a:off x="7553344" y="4057650"/>
            <a:ext cx="11048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تقارير تقدم شهرية</a:t>
            </a:r>
            <a:endParaRPr lang="en-US" sz="732" dirty="0"/>
          </a:p>
        </p:txBody>
      </p:sp>
      <p:sp>
        <p:nvSpPr>
          <p:cNvPr id="49" name="Shape 36"/>
          <p:cNvSpPr/>
          <p:nvPr/>
        </p:nvSpPr>
        <p:spPr>
          <a:xfrm>
            <a:off x="6105534" y="3171825"/>
            <a:ext cx="1276359" cy="1457325"/>
          </a:xfrm>
          <a:prstGeom prst="rect">
            <a:avLst/>
          </a:prstGeom>
          <a:solidFill>
            <a:srgbClr val="FFFFFF">
              <a:alpha val="10000"/>
            </a:srgbClr>
          </a:solidFill>
          <a:ln w="198">
            <a:solidFill>
              <a:srgbClr val="F1C40F"/>
            </a:solidFill>
            <a:prstDash val="solid"/>
          </a:ln>
        </p:spPr>
      </p:sp>
      <p:sp>
        <p:nvSpPr>
          <p:cNvPr id="50" name="Text 37"/>
          <p:cNvSpPr/>
          <p:nvPr/>
        </p:nvSpPr>
        <p:spPr>
          <a:xfrm>
            <a:off x="6191259" y="3257550"/>
            <a:ext cx="110490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الخطة المميزة</a:t>
            </a:r>
            <a:endParaRPr lang="en-US" sz="942" dirty="0"/>
          </a:p>
        </p:txBody>
      </p:sp>
      <p:sp>
        <p:nvSpPr>
          <p:cNvPr id="51" name="Text 38"/>
          <p:cNvSpPr/>
          <p:nvPr/>
        </p:nvSpPr>
        <p:spPr>
          <a:xfrm>
            <a:off x="6191259" y="3486150"/>
            <a:ext cx="110490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46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1200 دج/شهر</a:t>
            </a:r>
            <a:endParaRPr lang="en-US" sz="1046" dirty="0"/>
          </a:p>
        </p:txBody>
      </p:sp>
      <p:sp>
        <p:nvSpPr>
          <p:cNvPr id="52" name="Text 39"/>
          <p:cNvSpPr/>
          <p:nvPr/>
        </p:nvSpPr>
        <p:spPr>
          <a:xfrm>
            <a:off x="6191259" y="3714750"/>
            <a:ext cx="11049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جميع المحتوى التعليمي</a:t>
            </a:r>
            <a:endParaRPr lang="en-US" sz="732" dirty="0"/>
          </a:p>
        </p:txBody>
      </p:sp>
      <p:sp>
        <p:nvSpPr>
          <p:cNvPr id="53" name="Text 40"/>
          <p:cNvSpPr/>
          <p:nvPr/>
        </p:nvSpPr>
        <p:spPr>
          <a:xfrm>
            <a:off x="6191259" y="3886200"/>
            <a:ext cx="11049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جميع الألعاب التعليمية</a:t>
            </a:r>
            <a:endParaRPr lang="en-US" sz="732" dirty="0"/>
          </a:p>
        </p:txBody>
      </p:sp>
      <p:sp>
        <p:nvSpPr>
          <p:cNvPr id="54" name="Text 41"/>
          <p:cNvSpPr/>
          <p:nvPr/>
        </p:nvSpPr>
        <p:spPr>
          <a:xfrm>
            <a:off x="6191259" y="4057650"/>
            <a:ext cx="11049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تقارير تقدم أسبوعية</a:t>
            </a:r>
            <a:endParaRPr lang="en-US" sz="732" dirty="0"/>
          </a:p>
        </p:txBody>
      </p:sp>
      <p:sp>
        <p:nvSpPr>
          <p:cNvPr id="55" name="Text 42"/>
          <p:cNvSpPr/>
          <p:nvPr/>
        </p:nvSpPr>
        <p:spPr>
          <a:xfrm>
            <a:off x="6191259" y="4229100"/>
            <a:ext cx="110490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دعم فني على مدار الساعة</a:t>
            </a:r>
            <a:endParaRPr lang="en-US" sz="732" dirty="0"/>
          </a:p>
        </p:txBody>
      </p:sp>
      <p:sp>
        <p:nvSpPr>
          <p:cNvPr id="56" name="Shape 43"/>
          <p:cNvSpPr/>
          <p:nvPr/>
        </p:nvSpPr>
        <p:spPr>
          <a:xfrm>
            <a:off x="4743450" y="3171825"/>
            <a:ext cx="1276359" cy="14287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7" name="Text 44"/>
          <p:cNvSpPr/>
          <p:nvPr/>
        </p:nvSpPr>
        <p:spPr>
          <a:xfrm>
            <a:off x="4829175" y="3257550"/>
            <a:ext cx="110490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خطة المدارس</a:t>
            </a:r>
            <a:endParaRPr lang="en-US" sz="942" dirty="0"/>
          </a:p>
        </p:txBody>
      </p:sp>
      <p:sp>
        <p:nvSpPr>
          <p:cNvPr id="58" name="Text 45"/>
          <p:cNvSpPr/>
          <p:nvPr/>
        </p:nvSpPr>
        <p:spPr>
          <a:xfrm>
            <a:off x="4829175" y="3486150"/>
            <a:ext cx="110490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46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15000 دج/سنة</a:t>
            </a:r>
            <a:endParaRPr lang="en-US" sz="1046" dirty="0"/>
          </a:p>
        </p:txBody>
      </p:sp>
      <p:sp>
        <p:nvSpPr>
          <p:cNvPr id="59" name="Text 46"/>
          <p:cNvSpPr/>
          <p:nvPr/>
        </p:nvSpPr>
        <p:spPr>
          <a:xfrm>
            <a:off x="4829175" y="3714750"/>
            <a:ext cx="11049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حتى 50 طالب</a:t>
            </a:r>
            <a:endParaRPr lang="en-US" sz="732" dirty="0"/>
          </a:p>
        </p:txBody>
      </p:sp>
      <p:sp>
        <p:nvSpPr>
          <p:cNvPr id="60" name="Text 47"/>
          <p:cNvSpPr/>
          <p:nvPr/>
        </p:nvSpPr>
        <p:spPr>
          <a:xfrm>
            <a:off x="4829175" y="3886200"/>
            <a:ext cx="11049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لوحة تحكم للمعلمين</a:t>
            </a:r>
            <a:endParaRPr lang="en-US" sz="732" dirty="0"/>
          </a:p>
        </p:txBody>
      </p:sp>
      <p:sp>
        <p:nvSpPr>
          <p:cNvPr id="61" name="Text 48"/>
          <p:cNvSpPr/>
          <p:nvPr/>
        </p:nvSpPr>
        <p:spPr>
          <a:xfrm>
            <a:off x="4829175" y="4057650"/>
            <a:ext cx="11049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تقارير أداء مفصلة</a:t>
            </a:r>
            <a:endParaRPr lang="en-US" sz="732" dirty="0"/>
          </a:p>
        </p:txBody>
      </p:sp>
      <p:sp>
        <p:nvSpPr>
          <p:cNvPr id="62" name="Text 49"/>
          <p:cNvSpPr/>
          <p:nvPr/>
        </p:nvSpPr>
        <p:spPr>
          <a:xfrm>
            <a:off x="4829175" y="4229100"/>
            <a:ext cx="11049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تدريب للمعلمين</a:t>
            </a:r>
            <a:endParaRPr lang="en-US" sz="732" dirty="0"/>
          </a:p>
        </p:txBody>
      </p:sp>
      <p:sp>
        <p:nvSpPr>
          <p:cNvPr id="63" name="Shape 50"/>
          <p:cNvSpPr/>
          <p:nvPr/>
        </p:nvSpPr>
        <p:spPr>
          <a:xfrm>
            <a:off x="285750" y="2771775"/>
            <a:ext cx="4229100" cy="19431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64" name="Text 51"/>
          <p:cNvSpPr/>
          <p:nvPr/>
        </p:nvSpPr>
        <p:spPr>
          <a:xfrm>
            <a:off x="400050" y="288607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خطط المطورين وصانعي المحتوى</a:t>
            </a:r>
            <a:endParaRPr lang="en-US" sz="1046" dirty="0"/>
          </a:p>
        </p:txBody>
      </p:sp>
      <p:sp>
        <p:nvSpPr>
          <p:cNvPr id="65" name="Shape 52"/>
          <p:cNvSpPr/>
          <p:nvPr/>
        </p:nvSpPr>
        <p:spPr>
          <a:xfrm>
            <a:off x="2443163" y="3171825"/>
            <a:ext cx="1957388" cy="13144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66" name="Text 53"/>
          <p:cNvSpPr/>
          <p:nvPr/>
        </p:nvSpPr>
        <p:spPr>
          <a:xfrm>
            <a:off x="2528888" y="3257550"/>
            <a:ext cx="17859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مطور مستقل</a:t>
            </a:r>
            <a:endParaRPr lang="en-US" sz="942" dirty="0"/>
          </a:p>
        </p:txBody>
      </p:sp>
      <p:sp>
        <p:nvSpPr>
          <p:cNvPr id="67" name="Text 54"/>
          <p:cNvSpPr/>
          <p:nvPr/>
        </p:nvSpPr>
        <p:spPr>
          <a:xfrm>
            <a:off x="2528888" y="3486150"/>
            <a:ext cx="17859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46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مجاناً + عمولة</a:t>
            </a:r>
            <a:endParaRPr lang="en-US" sz="1046" dirty="0"/>
          </a:p>
        </p:txBody>
      </p:sp>
      <p:sp>
        <p:nvSpPr>
          <p:cNvPr id="68" name="Text 55"/>
          <p:cNvSpPr/>
          <p:nvPr/>
        </p:nvSpPr>
        <p:spPr>
          <a:xfrm>
            <a:off x="2528888" y="3714750"/>
            <a:ext cx="1785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نشر تطبيقين شهرياً</a:t>
            </a:r>
            <a:endParaRPr lang="en-US" sz="732" dirty="0"/>
          </a:p>
        </p:txBody>
      </p:sp>
      <p:sp>
        <p:nvSpPr>
          <p:cNvPr id="69" name="Text 56"/>
          <p:cNvSpPr/>
          <p:nvPr/>
        </p:nvSpPr>
        <p:spPr>
          <a:xfrm>
            <a:off x="2528888" y="3886200"/>
            <a:ext cx="1785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60% من عائدات التطبيق</a:t>
            </a:r>
            <a:endParaRPr lang="en-US" sz="732" dirty="0"/>
          </a:p>
        </p:txBody>
      </p:sp>
      <p:sp>
        <p:nvSpPr>
          <p:cNvPr id="70" name="Text 57"/>
          <p:cNvSpPr/>
          <p:nvPr/>
        </p:nvSpPr>
        <p:spPr>
          <a:xfrm>
            <a:off x="2528888" y="4057650"/>
            <a:ext cx="1785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أدوات تطوير أساسية</a:t>
            </a:r>
            <a:endParaRPr lang="en-US" sz="732" dirty="0"/>
          </a:p>
        </p:txBody>
      </p:sp>
      <p:sp>
        <p:nvSpPr>
          <p:cNvPr id="71" name="Shape 58"/>
          <p:cNvSpPr/>
          <p:nvPr/>
        </p:nvSpPr>
        <p:spPr>
          <a:xfrm>
            <a:off x="400050" y="3171825"/>
            <a:ext cx="1957388" cy="1314450"/>
          </a:xfrm>
          <a:prstGeom prst="rect">
            <a:avLst/>
          </a:prstGeom>
          <a:solidFill>
            <a:srgbClr val="FFFFFF">
              <a:alpha val="10000"/>
            </a:srgbClr>
          </a:solidFill>
          <a:ln w="198">
            <a:solidFill>
              <a:srgbClr val="F1C40F"/>
            </a:solidFill>
            <a:prstDash val="solid"/>
          </a:ln>
        </p:spPr>
      </p:sp>
      <p:sp>
        <p:nvSpPr>
          <p:cNvPr id="72" name="Text 59"/>
          <p:cNvSpPr/>
          <p:nvPr/>
        </p:nvSpPr>
        <p:spPr>
          <a:xfrm>
            <a:off x="485775" y="3257550"/>
            <a:ext cx="17859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مطور محترف</a:t>
            </a:r>
            <a:endParaRPr lang="en-US" sz="942" dirty="0"/>
          </a:p>
        </p:txBody>
      </p:sp>
      <p:sp>
        <p:nvSpPr>
          <p:cNvPr id="73" name="Text 60"/>
          <p:cNvSpPr/>
          <p:nvPr/>
        </p:nvSpPr>
        <p:spPr>
          <a:xfrm>
            <a:off x="485775" y="3486150"/>
            <a:ext cx="17859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46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5000 دج/شهر</a:t>
            </a:r>
            <a:endParaRPr lang="en-US" sz="1046" dirty="0"/>
          </a:p>
        </p:txBody>
      </p:sp>
      <p:sp>
        <p:nvSpPr>
          <p:cNvPr id="74" name="Text 61"/>
          <p:cNvSpPr/>
          <p:nvPr/>
        </p:nvSpPr>
        <p:spPr>
          <a:xfrm>
            <a:off x="485775" y="3714750"/>
            <a:ext cx="1785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نشر غير محدود</a:t>
            </a:r>
            <a:endParaRPr lang="en-US" sz="732" dirty="0"/>
          </a:p>
        </p:txBody>
      </p:sp>
      <p:sp>
        <p:nvSpPr>
          <p:cNvPr id="75" name="Text 62"/>
          <p:cNvSpPr/>
          <p:nvPr/>
        </p:nvSpPr>
        <p:spPr>
          <a:xfrm>
            <a:off x="485775" y="3886200"/>
            <a:ext cx="1785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80% من عائدات التطبيق</a:t>
            </a:r>
            <a:endParaRPr lang="en-US" sz="732" dirty="0"/>
          </a:p>
        </p:txBody>
      </p:sp>
      <p:sp>
        <p:nvSpPr>
          <p:cNvPr id="76" name="Text 63"/>
          <p:cNvSpPr/>
          <p:nvPr/>
        </p:nvSpPr>
        <p:spPr>
          <a:xfrm>
            <a:off x="485775" y="4057650"/>
            <a:ext cx="1785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مجموعة أدوات تطوير كاملة</a:t>
            </a:r>
            <a:endParaRPr lang="en-US" sz="732" dirty="0"/>
          </a:p>
        </p:txBody>
      </p:sp>
      <p:sp>
        <p:nvSpPr>
          <p:cNvPr id="77" name="Text 64"/>
          <p:cNvSpPr/>
          <p:nvPr/>
        </p:nvSpPr>
        <p:spPr>
          <a:xfrm>
            <a:off x="485775" y="4229100"/>
            <a:ext cx="1785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دعم فني متقدم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29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1142" y="385763"/>
            <a:ext cx="181710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المحتوى التعليمي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7943850" y="72866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285750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457200" cy="4572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29150" y="1028700"/>
            <a:ext cx="4229100" cy="29718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4743450" y="11430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المواد الدراسية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8458200" y="142875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855" y="1507331"/>
            <a:ext cx="96441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013935" y="1428750"/>
            <a:ext cx="135854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الرياضيات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7013935" y="1600200"/>
            <a:ext cx="13585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الحساب، الجبر، الهندسة، الإحصاء</a:t>
            </a:r>
            <a:endParaRPr lang="en-US" sz="732" dirty="0"/>
          </a:p>
        </p:txBody>
      </p:sp>
      <p:sp>
        <p:nvSpPr>
          <p:cNvPr id="13" name="Shape 8"/>
          <p:cNvSpPr/>
          <p:nvPr/>
        </p:nvSpPr>
        <p:spPr>
          <a:xfrm>
            <a:off x="6415088" y="142875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705" y="1507331"/>
            <a:ext cx="112514" cy="1285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135128" y="1428750"/>
            <a:ext cx="119423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العلوم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5135128" y="1600200"/>
            <a:ext cx="11942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الفيزياء، الكيمياء، علوم الحياة</a:t>
            </a:r>
            <a:endParaRPr lang="en-US" sz="732" dirty="0"/>
          </a:p>
        </p:txBody>
      </p:sp>
      <p:sp>
        <p:nvSpPr>
          <p:cNvPr id="17" name="Shape 11"/>
          <p:cNvSpPr/>
          <p:nvPr/>
        </p:nvSpPr>
        <p:spPr>
          <a:xfrm>
            <a:off x="8458200" y="182880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818" y="1907381"/>
            <a:ext cx="112514" cy="12858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124663" y="1828800"/>
            <a:ext cx="12478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اللغة العربية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7124663" y="2000250"/>
            <a:ext cx="124781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القراءة، الكتابة، القواعد، الأدب</a:t>
            </a:r>
            <a:endParaRPr lang="en-US" sz="732" dirty="0"/>
          </a:p>
        </p:txBody>
      </p:sp>
      <p:sp>
        <p:nvSpPr>
          <p:cNvPr id="21" name="Shape 14"/>
          <p:cNvSpPr/>
          <p:nvPr/>
        </p:nvSpPr>
        <p:spPr>
          <a:xfrm>
            <a:off x="6415088" y="182880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595" y="1907381"/>
            <a:ext cx="160734" cy="12858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87913" y="1828800"/>
            <a:ext cx="124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اللغات الأجنبية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5087913" y="2000250"/>
            <a:ext cx="12414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الفرنسية، الإنجليزية، الأمازيغية</a:t>
            </a:r>
            <a:endParaRPr lang="en-US" sz="732" dirty="0"/>
          </a:p>
        </p:txBody>
      </p:sp>
      <p:sp>
        <p:nvSpPr>
          <p:cNvPr id="25" name="Shape 17"/>
          <p:cNvSpPr/>
          <p:nvPr/>
        </p:nvSpPr>
        <p:spPr>
          <a:xfrm>
            <a:off x="8458200" y="222885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6781" y="2307431"/>
            <a:ext cx="128588" cy="128588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7067513" y="2228850"/>
            <a:ext cx="13049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الاجتماعيات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7067513" y="2400300"/>
            <a:ext cx="13049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التاريخ، الجغرافيا، التربية المدنية</a:t>
            </a:r>
            <a:endParaRPr lang="en-US" sz="732" dirty="0"/>
          </a:p>
        </p:txBody>
      </p:sp>
      <p:sp>
        <p:nvSpPr>
          <p:cNvPr id="29" name="Shape 20"/>
          <p:cNvSpPr/>
          <p:nvPr/>
        </p:nvSpPr>
        <p:spPr>
          <a:xfrm>
            <a:off x="6415088" y="222885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3669" y="2307431"/>
            <a:ext cx="128588" cy="128588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869024" y="2228850"/>
            <a:ext cx="146033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الفنون والثقافة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869024" y="2400300"/>
            <a:ext cx="146033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الرسم، الموسيقى، التراث الجزائري</a:t>
            </a:r>
            <a:endParaRPr lang="en-US" sz="732" dirty="0"/>
          </a:p>
        </p:txBody>
      </p:sp>
      <p:sp>
        <p:nvSpPr>
          <p:cNvPr id="33" name="Shape 23"/>
          <p:cNvSpPr/>
          <p:nvPr/>
        </p:nvSpPr>
        <p:spPr>
          <a:xfrm>
            <a:off x="285750" y="1028700"/>
            <a:ext cx="4229100" cy="29718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34" name="Text 24"/>
          <p:cNvSpPr/>
          <p:nvPr/>
        </p:nvSpPr>
        <p:spPr>
          <a:xfrm>
            <a:off x="400050" y="11430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المراحل التعليمية</a:t>
            </a:r>
            <a:endParaRPr lang="en-US" sz="1046" dirty="0"/>
          </a:p>
        </p:txBody>
      </p:sp>
      <p:sp>
        <p:nvSpPr>
          <p:cNvPr id="35" name="Shape 25"/>
          <p:cNvSpPr/>
          <p:nvPr/>
        </p:nvSpPr>
        <p:spPr>
          <a:xfrm>
            <a:off x="400050" y="1428750"/>
            <a:ext cx="4000500" cy="4286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36" name="Shape 26"/>
          <p:cNvSpPr/>
          <p:nvPr/>
        </p:nvSpPr>
        <p:spPr>
          <a:xfrm>
            <a:off x="4057650" y="150018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4268" y="1578769"/>
            <a:ext cx="112514" cy="128588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2152390" y="1485900"/>
            <a:ext cx="181953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مرحلة ما قبل المدرسة (3-5 سنوات)</a:t>
            </a:r>
            <a:endParaRPr lang="en-US" sz="837" dirty="0"/>
          </a:p>
        </p:txBody>
      </p:sp>
      <p:sp>
        <p:nvSpPr>
          <p:cNvPr id="39" name="Text 28"/>
          <p:cNvSpPr/>
          <p:nvPr/>
        </p:nvSpPr>
        <p:spPr>
          <a:xfrm>
            <a:off x="2152390" y="1657350"/>
            <a:ext cx="181953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تعلم الحروف والأرقام والألوان بطريقة ممتعة</a:t>
            </a:r>
            <a:endParaRPr lang="en-US" sz="732" dirty="0"/>
          </a:p>
        </p:txBody>
      </p:sp>
      <p:sp>
        <p:nvSpPr>
          <p:cNvPr id="40" name="Shape 29"/>
          <p:cNvSpPr/>
          <p:nvPr/>
        </p:nvSpPr>
        <p:spPr>
          <a:xfrm>
            <a:off x="400050" y="1943100"/>
            <a:ext cx="4000500" cy="4286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41" name="Shape 30"/>
          <p:cNvSpPr/>
          <p:nvPr/>
        </p:nvSpPr>
        <p:spPr>
          <a:xfrm>
            <a:off x="4057650" y="201453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4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268" y="2093119"/>
            <a:ext cx="112514" cy="128588"/>
          </a:xfrm>
          <a:prstGeom prst="rect">
            <a:avLst/>
          </a:prstGeom>
        </p:spPr>
      </p:pic>
      <p:sp>
        <p:nvSpPr>
          <p:cNvPr id="43" name="Text 31"/>
          <p:cNvSpPr/>
          <p:nvPr/>
        </p:nvSpPr>
        <p:spPr>
          <a:xfrm>
            <a:off x="1842418" y="2000250"/>
            <a:ext cx="21295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الابتدائية (6-11 سنة)</a:t>
            </a:r>
            <a:endParaRPr lang="en-US" sz="837" dirty="0"/>
          </a:p>
        </p:txBody>
      </p:sp>
      <p:sp>
        <p:nvSpPr>
          <p:cNvPr id="44" name="Text 32"/>
          <p:cNvSpPr/>
          <p:nvPr/>
        </p:nvSpPr>
        <p:spPr>
          <a:xfrm>
            <a:off x="1842418" y="2171700"/>
            <a:ext cx="212950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متوافق مع المنهج الجزائري للمرحلة الابتدائية</a:t>
            </a:r>
            <a:endParaRPr lang="en-US" sz="732" dirty="0"/>
          </a:p>
        </p:txBody>
      </p:sp>
      <p:sp>
        <p:nvSpPr>
          <p:cNvPr id="45" name="Shape 33"/>
          <p:cNvSpPr/>
          <p:nvPr/>
        </p:nvSpPr>
        <p:spPr>
          <a:xfrm>
            <a:off x="400050" y="2457450"/>
            <a:ext cx="4000500" cy="4286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46" name="Shape 34"/>
          <p:cNvSpPr/>
          <p:nvPr/>
        </p:nvSpPr>
        <p:spPr>
          <a:xfrm>
            <a:off x="4057650" y="252888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4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4268" y="2607469"/>
            <a:ext cx="112514" cy="128588"/>
          </a:xfrm>
          <a:prstGeom prst="rect">
            <a:avLst/>
          </a:prstGeom>
        </p:spPr>
      </p:pic>
      <p:sp>
        <p:nvSpPr>
          <p:cNvPr id="48" name="Text 35"/>
          <p:cNvSpPr/>
          <p:nvPr/>
        </p:nvSpPr>
        <p:spPr>
          <a:xfrm>
            <a:off x="1944216" y="2514600"/>
            <a:ext cx="20277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المتوسطة (12-15 سنة)</a:t>
            </a:r>
            <a:endParaRPr lang="en-US" sz="837" dirty="0"/>
          </a:p>
        </p:txBody>
      </p:sp>
      <p:sp>
        <p:nvSpPr>
          <p:cNvPr id="49" name="Text 36"/>
          <p:cNvSpPr/>
          <p:nvPr/>
        </p:nvSpPr>
        <p:spPr>
          <a:xfrm>
            <a:off x="1944216" y="2686050"/>
            <a:ext cx="20277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دروس تفاعلية وتمارين لتعزيز فهم المواد الدراسية</a:t>
            </a:r>
            <a:endParaRPr lang="en-US" sz="732" dirty="0"/>
          </a:p>
        </p:txBody>
      </p:sp>
      <p:pic>
        <p:nvPicPr>
          <p:cNvPr id="5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050" y="3257550"/>
            <a:ext cx="4000500" cy="914400"/>
          </a:xfrm>
          <a:prstGeom prst="rect">
            <a:avLst/>
          </a:prstGeom>
        </p:spPr>
      </p:pic>
      <p:sp>
        <p:nvSpPr>
          <p:cNvPr id="51" name="Shape 37"/>
          <p:cNvSpPr/>
          <p:nvPr/>
        </p:nvSpPr>
        <p:spPr>
          <a:xfrm>
            <a:off x="4629150" y="4114800"/>
            <a:ext cx="4229100" cy="20288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52" name="Text 38"/>
          <p:cNvSpPr/>
          <p:nvPr/>
        </p:nvSpPr>
        <p:spPr>
          <a:xfrm>
            <a:off x="4743450" y="42291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البرامج التفاعلية</a:t>
            </a:r>
            <a:endParaRPr lang="en-US" sz="1046" dirty="0"/>
          </a:p>
        </p:txBody>
      </p:sp>
      <p:sp>
        <p:nvSpPr>
          <p:cNvPr id="53" name="Shape 39"/>
          <p:cNvSpPr/>
          <p:nvPr/>
        </p:nvSpPr>
        <p:spPr>
          <a:xfrm>
            <a:off x="8493975" y="4514850"/>
            <a:ext cx="249975" cy="285750"/>
          </a:xfrm>
          <a:prstGeom prst="roundRect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8595" y="4593431"/>
            <a:ext cx="160734" cy="128588"/>
          </a:xfrm>
          <a:prstGeom prst="rect">
            <a:avLst/>
          </a:prstGeom>
        </p:spPr>
      </p:pic>
      <p:sp>
        <p:nvSpPr>
          <p:cNvPr id="55" name="Text 40"/>
          <p:cNvSpPr/>
          <p:nvPr/>
        </p:nvSpPr>
        <p:spPr>
          <a:xfrm>
            <a:off x="6786563" y="4514850"/>
            <a:ext cx="16216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ألعاب تعليمية</a:t>
            </a:r>
            <a:endParaRPr lang="en-US" sz="837" dirty="0"/>
          </a:p>
        </p:txBody>
      </p:sp>
      <p:sp>
        <p:nvSpPr>
          <p:cNvPr id="56" name="Text 41"/>
          <p:cNvSpPr/>
          <p:nvPr/>
        </p:nvSpPr>
        <p:spPr>
          <a:xfrm>
            <a:off x="6786563" y="4686300"/>
            <a:ext cx="162168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أكثر من 200 لعبة تعليمية تفاعلية لجميع المواد</a:t>
            </a:r>
            <a:endParaRPr lang="en-US" sz="732" dirty="0"/>
          </a:p>
        </p:txBody>
      </p:sp>
      <p:sp>
        <p:nvSpPr>
          <p:cNvPr id="57" name="Shape 42"/>
          <p:cNvSpPr/>
          <p:nvPr/>
        </p:nvSpPr>
        <p:spPr>
          <a:xfrm>
            <a:off x="6424882" y="4514850"/>
            <a:ext cx="275955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2507" y="4593431"/>
            <a:ext cx="160734" cy="128588"/>
          </a:xfrm>
          <a:prstGeom prst="rect">
            <a:avLst/>
          </a:prstGeom>
        </p:spPr>
      </p:pic>
      <p:sp>
        <p:nvSpPr>
          <p:cNvPr id="59" name="Text 43"/>
          <p:cNvSpPr/>
          <p:nvPr/>
        </p:nvSpPr>
        <p:spPr>
          <a:xfrm>
            <a:off x="4743450" y="4514850"/>
            <a:ext cx="15957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تجارب افتراضية</a:t>
            </a:r>
            <a:endParaRPr lang="en-US" sz="837" dirty="0"/>
          </a:p>
        </p:txBody>
      </p:sp>
      <p:sp>
        <p:nvSpPr>
          <p:cNvPr id="60" name="Text 44"/>
          <p:cNvSpPr/>
          <p:nvPr/>
        </p:nvSpPr>
        <p:spPr>
          <a:xfrm>
            <a:off x="4743450" y="4686300"/>
            <a:ext cx="159570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مختبرات علمية افتراضية وجولات تعليمية</a:t>
            </a:r>
            <a:endParaRPr lang="en-US" sz="732" dirty="0"/>
          </a:p>
        </p:txBody>
      </p:sp>
      <p:sp>
        <p:nvSpPr>
          <p:cNvPr id="61" name="Shape 45"/>
          <p:cNvSpPr/>
          <p:nvPr/>
        </p:nvSpPr>
        <p:spPr>
          <a:xfrm>
            <a:off x="8484626" y="5057775"/>
            <a:ext cx="259324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6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0008" y="5136356"/>
            <a:ext cx="128588" cy="128588"/>
          </a:xfrm>
          <a:prstGeom prst="rect">
            <a:avLst/>
          </a:prstGeom>
        </p:spPr>
      </p:pic>
      <p:sp>
        <p:nvSpPr>
          <p:cNvPr id="63" name="Text 46"/>
          <p:cNvSpPr/>
          <p:nvPr/>
        </p:nvSpPr>
        <p:spPr>
          <a:xfrm>
            <a:off x="6786563" y="5057775"/>
            <a:ext cx="161233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تحديات وألغاز</a:t>
            </a:r>
            <a:endParaRPr lang="en-US" sz="837" dirty="0"/>
          </a:p>
        </p:txBody>
      </p:sp>
      <p:sp>
        <p:nvSpPr>
          <p:cNvPr id="64" name="Text 47"/>
          <p:cNvSpPr/>
          <p:nvPr/>
        </p:nvSpPr>
        <p:spPr>
          <a:xfrm>
            <a:off x="6786563" y="5229225"/>
            <a:ext cx="161233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ألغاز منطقية وتحديات لتنمية مهارات التفكير</a:t>
            </a:r>
            <a:endParaRPr lang="en-US" sz="732" dirty="0"/>
          </a:p>
        </p:txBody>
      </p:sp>
      <p:sp>
        <p:nvSpPr>
          <p:cNvPr id="65" name="Shape 48"/>
          <p:cNvSpPr/>
          <p:nvPr/>
        </p:nvSpPr>
        <p:spPr>
          <a:xfrm>
            <a:off x="6436937" y="5057775"/>
            <a:ext cx="26390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66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88534" y="5136356"/>
            <a:ext cx="160734" cy="128588"/>
          </a:xfrm>
          <a:prstGeom prst="rect">
            <a:avLst/>
          </a:prstGeom>
        </p:spPr>
      </p:pic>
      <p:sp>
        <p:nvSpPr>
          <p:cNvPr id="67" name="Text 49"/>
          <p:cNvSpPr/>
          <p:nvPr/>
        </p:nvSpPr>
        <p:spPr>
          <a:xfrm>
            <a:off x="4743450" y="5057775"/>
            <a:ext cx="16077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مساعد تعليمي ذكي</a:t>
            </a:r>
            <a:endParaRPr lang="en-US" sz="837" dirty="0"/>
          </a:p>
        </p:txBody>
      </p:sp>
      <p:sp>
        <p:nvSpPr>
          <p:cNvPr id="68" name="Text 50"/>
          <p:cNvSpPr/>
          <p:nvPr/>
        </p:nvSpPr>
        <p:spPr>
          <a:xfrm>
            <a:off x="4743450" y="5229225"/>
            <a:ext cx="160776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مساعد افتراضي للإجابة على أسئلة الطلاب</a:t>
            </a:r>
            <a:endParaRPr lang="en-US" sz="732" dirty="0"/>
          </a:p>
        </p:txBody>
      </p:sp>
      <p:sp>
        <p:nvSpPr>
          <p:cNvPr id="69" name="Shape 51"/>
          <p:cNvSpPr/>
          <p:nvPr/>
        </p:nvSpPr>
        <p:spPr>
          <a:xfrm>
            <a:off x="285750" y="4114800"/>
            <a:ext cx="4229100" cy="20288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70" name="Text 52"/>
          <p:cNvSpPr/>
          <p:nvPr/>
        </p:nvSpPr>
        <p:spPr>
          <a:xfrm>
            <a:off x="400050" y="42291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مميزات المحتوى</a:t>
            </a:r>
            <a:endParaRPr lang="en-US" sz="1046" dirty="0"/>
          </a:p>
        </p:txBody>
      </p:sp>
      <p:sp>
        <p:nvSpPr>
          <p:cNvPr id="71" name="Shape 53"/>
          <p:cNvSpPr/>
          <p:nvPr/>
        </p:nvSpPr>
        <p:spPr>
          <a:xfrm>
            <a:off x="4114800" y="452913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72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93381" y="4607719"/>
            <a:ext cx="128588" cy="128588"/>
          </a:xfrm>
          <a:prstGeom prst="rect">
            <a:avLst/>
          </a:prstGeom>
        </p:spPr>
      </p:pic>
      <p:sp>
        <p:nvSpPr>
          <p:cNvPr id="73" name="Text 54"/>
          <p:cNvSpPr/>
          <p:nvPr/>
        </p:nvSpPr>
        <p:spPr>
          <a:xfrm>
            <a:off x="1987079" y="4514850"/>
            <a:ext cx="204199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متوافق مع المنهج الجزائري</a:t>
            </a:r>
            <a:endParaRPr lang="en-US" sz="837" dirty="0"/>
          </a:p>
        </p:txBody>
      </p:sp>
      <p:sp>
        <p:nvSpPr>
          <p:cNvPr id="74" name="Text 55"/>
          <p:cNvSpPr/>
          <p:nvPr/>
        </p:nvSpPr>
        <p:spPr>
          <a:xfrm>
            <a:off x="1987079" y="4686300"/>
            <a:ext cx="204199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مصمم خصيصاً ليتوافق مع المناهج الرسمية</a:t>
            </a:r>
            <a:endParaRPr lang="en-US" sz="732" dirty="0"/>
          </a:p>
        </p:txBody>
      </p:sp>
      <p:sp>
        <p:nvSpPr>
          <p:cNvPr id="75" name="Shape 56"/>
          <p:cNvSpPr/>
          <p:nvPr/>
        </p:nvSpPr>
        <p:spPr>
          <a:xfrm>
            <a:off x="4114800" y="492918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76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93381" y="5007769"/>
            <a:ext cx="128588" cy="128588"/>
          </a:xfrm>
          <a:prstGeom prst="rect">
            <a:avLst/>
          </a:prstGeom>
        </p:spPr>
      </p:pic>
      <p:sp>
        <p:nvSpPr>
          <p:cNvPr id="77" name="Text 57"/>
          <p:cNvSpPr/>
          <p:nvPr/>
        </p:nvSpPr>
        <p:spPr>
          <a:xfrm>
            <a:off x="1694994" y="4914900"/>
            <a:ext cx="23340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تحديث مستمر</a:t>
            </a:r>
            <a:endParaRPr lang="en-US" sz="837" dirty="0"/>
          </a:p>
        </p:txBody>
      </p:sp>
      <p:sp>
        <p:nvSpPr>
          <p:cNvPr id="78" name="Text 58"/>
          <p:cNvSpPr/>
          <p:nvPr/>
        </p:nvSpPr>
        <p:spPr>
          <a:xfrm>
            <a:off x="1694994" y="5086350"/>
            <a:ext cx="23340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إضافة محتوى جديد أسبوعياً ومواكبة التغييرات في المناهج</a:t>
            </a:r>
            <a:endParaRPr lang="en-US" sz="732" dirty="0"/>
          </a:p>
        </p:txBody>
      </p:sp>
      <p:sp>
        <p:nvSpPr>
          <p:cNvPr id="79" name="Shape 59"/>
          <p:cNvSpPr/>
          <p:nvPr/>
        </p:nvSpPr>
        <p:spPr>
          <a:xfrm>
            <a:off x="4114800" y="532923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8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7308" y="5407819"/>
            <a:ext cx="160734" cy="128588"/>
          </a:xfrm>
          <a:prstGeom prst="rect">
            <a:avLst/>
          </a:prstGeom>
        </p:spPr>
      </p:pic>
      <p:sp>
        <p:nvSpPr>
          <p:cNvPr id="81" name="Text 60"/>
          <p:cNvSpPr/>
          <p:nvPr/>
        </p:nvSpPr>
        <p:spPr>
          <a:xfrm>
            <a:off x="2050591" y="5314950"/>
            <a:ext cx="19784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تخصيص المحتوى</a:t>
            </a:r>
            <a:endParaRPr lang="en-US" sz="837" dirty="0"/>
          </a:p>
        </p:txBody>
      </p:sp>
      <p:sp>
        <p:nvSpPr>
          <p:cNvPr id="82" name="Text 61"/>
          <p:cNvSpPr/>
          <p:nvPr/>
        </p:nvSpPr>
        <p:spPr>
          <a:xfrm>
            <a:off x="2050591" y="5486400"/>
            <a:ext cx="19784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تكييف المحتوى حسب مستوى الطالب واحتياجاته</a:t>
            </a:r>
            <a:endParaRPr lang="en-US" sz="732" dirty="0"/>
          </a:p>
        </p:txBody>
      </p:sp>
      <p:sp>
        <p:nvSpPr>
          <p:cNvPr id="83" name="Shape 62"/>
          <p:cNvSpPr/>
          <p:nvPr/>
        </p:nvSpPr>
        <p:spPr>
          <a:xfrm>
            <a:off x="4114800" y="572928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84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93381" y="5807869"/>
            <a:ext cx="128588" cy="128588"/>
          </a:xfrm>
          <a:prstGeom prst="rect">
            <a:avLst/>
          </a:prstGeom>
        </p:spPr>
      </p:pic>
      <p:sp>
        <p:nvSpPr>
          <p:cNvPr id="85" name="Text 63"/>
          <p:cNvSpPr/>
          <p:nvPr/>
        </p:nvSpPr>
        <p:spPr>
          <a:xfrm>
            <a:off x="2106737" y="5715000"/>
            <a:ext cx="1922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شهادات إتمام</a:t>
            </a:r>
            <a:endParaRPr lang="en-US" sz="837" dirty="0"/>
          </a:p>
        </p:txBody>
      </p:sp>
      <p:sp>
        <p:nvSpPr>
          <p:cNvPr id="86" name="Text 64"/>
          <p:cNvSpPr/>
          <p:nvPr/>
        </p:nvSpPr>
        <p:spPr>
          <a:xfrm>
            <a:off x="2106737" y="5886450"/>
            <a:ext cx="19223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منح شهادات رقمية عند إكمال الدورات التعليمية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86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2542" y="385763"/>
            <a:ext cx="204570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استراتيجية التسويق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7943850" y="72866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285750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457200" cy="4572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29150" y="1028700"/>
            <a:ext cx="4229100" cy="20288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4743450" y="11430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الجمهور المستهدف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8458200" y="142875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708" y="1507331"/>
            <a:ext cx="160734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846838" y="1428750"/>
            <a:ext cx="15256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أولياء الأمور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6846838" y="1600200"/>
            <a:ext cx="152563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الآباء والأمهات المهتمون بتعليم أبنائهم</a:t>
            </a:r>
            <a:endParaRPr lang="en-US" sz="732" dirty="0"/>
          </a:p>
        </p:txBody>
      </p:sp>
      <p:sp>
        <p:nvSpPr>
          <p:cNvPr id="13" name="Shape 8"/>
          <p:cNvSpPr/>
          <p:nvPr/>
        </p:nvSpPr>
        <p:spPr>
          <a:xfrm>
            <a:off x="6436351" y="1428750"/>
            <a:ext cx="264486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227" y="1507331"/>
            <a:ext cx="160734" cy="1285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743450" y="1428750"/>
            <a:ext cx="16071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المدارس والمؤسسات التعليمية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4743450" y="1600200"/>
            <a:ext cx="160717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المدارس الخاصة والحكومية ومراكز التعليم</a:t>
            </a:r>
            <a:endParaRPr lang="en-US" sz="732" dirty="0"/>
          </a:p>
        </p:txBody>
      </p:sp>
      <p:sp>
        <p:nvSpPr>
          <p:cNvPr id="17" name="Shape 11"/>
          <p:cNvSpPr/>
          <p:nvPr/>
        </p:nvSpPr>
        <p:spPr>
          <a:xfrm>
            <a:off x="8483733" y="1971675"/>
            <a:ext cx="260217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488" y="2050256"/>
            <a:ext cx="160734" cy="12858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786563" y="1971675"/>
            <a:ext cx="16114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المعلمون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6786563" y="2143125"/>
            <a:ext cx="161144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المعلمون الباحثون عن موارد تعليمية إضافية</a:t>
            </a:r>
            <a:endParaRPr lang="en-US" sz="732" dirty="0"/>
          </a:p>
        </p:txBody>
      </p:sp>
      <p:sp>
        <p:nvSpPr>
          <p:cNvPr id="21" name="Shape 14"/>
          <p:cNvSpPr/>
          <p:nvPr/>
        </p:nvSpPr>
        <p:spPr>
          <a:xfrm>
            <a:off x="6415088" y="197167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742" y="2050256"/>
            <a:ext cx="96441" cy="12858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4931532" y="1971675"/>
            <a:ext cx="13978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الشركات والمؤسسات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4931532" y="2143125"/>
            <a:ext cx="13978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للمسؤولية الاجتماعية ودعم التعليم</a:t>
            </a:r>
            <a:endParaRPr lang="en-US" sz="732" dirty="0"/>
          </a:p>
        </p:txBody>
      </p:sp>
      <p:sp>
        <p:nvSpPr>
          <p:cNvPr id="25" name="Shape 17"/>
          <p:cNvSpPr/>
          <p:nvPr/>
        </p:nvSpPr>
        <p:spPr>
          <a:xfrm>
            <a:off x="285750" y="1028700"/>
            <a:ext cx="4229100" cy="20288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26" name="Text 18"/>
          <p:cNvSpPr/>
          <p:nvPr/>
        </p:nvSpPr>
        <p:spPr>
          <a:xfrm>
            <a:off x="400050" y="11430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قنوات التسويق</a:t>
            </a:r>
            <a:endParaRPr lang="en-US" sz="1046" dirty="0"/>
          </a:p>
        </p:txBody>
      </p:sp>
      <p:sp>
        <p:nvSpPr>
          <p:cNvPr id="27" name="Shape 19"/>
          <p:cNvSpPr/>
          <p:nvPr/>
        </p:nvSpPr>
        <p:spPr>
          <a:xfrm>
            <a:off x="4114800" y="144303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455" y="1521619"/>
            <a:ext cx="96441" cy="128588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1628105" y="1428750"/>
            <a:ext cx="24009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التسويق الرقمي</a:t>
            </a:r>
            <a:endParaRPr lang="en-US" sz="837" dirty="0"/>
          </a:p>
        </p:txBody>
      </p:sp>
      <p:sp>
        <p:nvSpPr>
          <p:cNvPr id="30" name="Text 21"/>
          <p:cNvSpPr/>
          <p:nvPr/>
        </p:nvSpPr>
        <p:spPr>
          <a:xfrm>
            <a:off x="1628105" y="1600200"/>
            <a:ext cx="240097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وسائل التواصل الاجتماعي، إعلانات جوجل، تسويق المحتوى</a:t>
            </a:r>
            <a:endParaRPr lang="en-US" sz="732" dirty="0"/>
          </a:p>
        </p:txBody>
      </p:sp>
      <p:sp>
        <p:nvSpPr>
          <p:cNvPr id="31" name="Shape 22"/>
          <p:cNvSpPr/>
          <p:nvPr/>
        </p:nvSpPr>
        <p:spPr>
          <a:xfrm>
            <a:off x="4114800" y="184308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308" y="1921669"/>
            <a:ext cx="160734" cy="128588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1778124" y="1828800"/>
            <a:ext cx="22509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الشراكات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1778124" y="2000250"/>
            <a:ext cx="225095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مع المدارس، وزارة التربية، ومؤسسات تعليمية</a:t>
            </a:r>
            <a:endParaRPr lang="en-US" sz="732" dirty="0"/>
          </a:p>
        </p:txBody>
      </p:sp>
      <p:sp>
        <p:nvSpPr>
          <p:cNvPr id="35" name="Shape 25"/>
          <p:cNvSpPr/>
          <p:nvPr/>
        </p:nvSpPr>
        <p:spPr>
          <a:xfrm>
            <a:off x="4114800" y="224313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7308" y="2321719"/>
            <a:ext cx="160734" cy="128588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2171254" y="2228850"/>
            <a:ext cx="18578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الإعلام التقليدي</a:t>
            </a:r>
            <a:endParaRPr lang="en-US" sz="837" dirty="0"/>
          </a:p>
        </p:txBody>
      </p:sp>
      <p:sp>
        <p:nvSpPr>
          <p:cNvPr id="38" name="Text 27"/>
          <p:cNvSpPr/>
          <p:nvPr/>
        </p:nvSpPr>
        <p:spPr>
          <a:xfrm>
            <a:off x="2171254" y="2400300"/>
            <a:ext cx="18578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التلفزيون، الراديو، الصحف والمجلات التعليمية</a:t>
            </a:r>
            <a:endParaRPr lang="en-US" sz="732" dirty="0"/>
          </a:p>
        </p:txBody>
      </p:sp>
      <p:sp>
        <p:nvSpPr>
          <p:cNvPr id="39" name="Shape 28"/>
          <p:cNvSpPr/>
          <p:nvPr/>
        </p:nvSpPr>
        <p:spPr>
          <a:xfrm>
            <a:off x="4114800" y="2643188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4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7308" y="2721769"/>
            <a:ext cx="160734" cy="128588"/>
          </a:xfrm>
          <a:prstGeom prst="rect">
            <a:avLst/>
          </a:prstGeom>
        </p:spPr>
      </p:pic>
      <p:sp>
        <p:nvSpPr>
          <p:cNvPr id="41" name="Text 29"/>
          <p:cNvSpPr/>
          <p:nvPr/>
        </p:nvSpPr>
        <p:spPr>
          <a:xfrm>
            <a:off x="2024807" y="2628900"/>
            <a:ext cx="200426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التسويق بالعمولة</a:t>
            </a:r>
            <a:endParaRPr lang="en-US" sz="837" dirty="0"/>
          </a:p>
        </p:txBody>
      </p:sp>
      <p:sp>
        <p:nvSpPr>
          <p:cNvPr id="42" name="Text 30"/>
          <p:cNvSpPr/>
          <p:nvPr/>
        </p:nvSpPr>
        <p:spPr>
          <a:xfrm>
            <a:off x="2024807" y="2800350"/>
            <a:ext cx="200426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برنامج الإحالات للمستخدمين والمسوقين بالعمولة</a:t>
            </a:r>
            <a:endParaRPr lang="en-US" sz="732" dirty="0"/>
          </a:p>
        </p:txBody>
      </p:sp>
      <p:sp>
        <p:nvSpPr>
          <p:cNvPr id="43" name="Shape 31"/>
          <p:cNvSpPr/>
          <p:nvPr/>
        </p:nvSpPr>
        <p:spPr>
          <a:xfrm>
            <a:off x="4629150" y="3171825"/>
            <a:ext cx="4229100" cy="34290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44" name="Text 32"/>
          <p:cNvSpPr/>
          <p:nvPr/>
        </p:nvSpPr>
        <p:spPr>
          <a:xfrm>
            <a:off x="4743450" y="328612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الحملات الترويجية</a:t>
            </a:r>
            <a:endParaRPr lang="en-US" sz="1046" dirty="0"/>
          </a:p>
        </p:txBody>
      </p:sp>
      <p:sp>
        <p:nvSpPr>
          <p:cNvPr id="45" name="Shape 33"/>
          <p:cNvSpPr/>
          <p:nvPr/>
        </p:nvSpPr>
        <p:spPr>
          <a:xfrm>
            <a:off x="8458200" y="357187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4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0708" y="3650456"/>
            <a:ext cx="160734" cy="128588"/>
          </a:xfrm>
          <a:prstGeom prst="rect">
            <a:avLst/>
          </a:prstGeom>
        </p:spPr>
      </p:pic>
      <p:sp>
        <p:nvSpPr>
          <p:cNvPr id="47" name="Text 34"/>
          <p:cNvSpPr/>
          <p:nvPr/>
        </p:nvSpPr>
        <p:spPr>
          <a:xfrm>
            <a:off x="5798074" y="3571875"/>
            <a:ext cx="25744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حملة "التعليم للجميع"</a:t>
            </a:r>
            <a:endParaRPr lang="en-US" sz="837" dirty="0"/>
          </a:p>
        </p:txBody>
      </p:sp>
      <p:sp>
        <p:nvSpPr>
          <p:cNvPr id="48" name="Text 35"/>
          <p:cNvSpPr/>
          <p:nvPr/>
        </p:nvSpPr>
        <p:spPr>
          <a:xfrm>
            <a:off x="5798074" y="3743325"/>
            <a:ext cx="257440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توفير اشتراكات مجانية للطلاب من العائلات ذات الدخل المحدود</a:t>
            </a:r>
            <a:endParaRPr lang="en-US" sz="732" dirty="0"/>
          </a:p>
        </p:txBody>
      </p:sp>
      <p:sp>
        <p:nvSpPr>
          <p:cNvPr id="49" name="Shape 36"/>
          <p:cNvSpPr/>
          <p:nvPr/>
        </p:nvSpPr>
        <p:spPr>
          <a:xfrm>
            <a:off x="8458200" y="39719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2855" y="4050506"/>
            <a:ext cx="96441" cy="128588"/>
          </a:xfrm>
          <a:prstGeom prst="rect">
            <a:avLst/>
          </a:prstGeom>
        </p:spPr>
      </p:pic>
      <p:sp>
        <p:nvSpPr>
          <p:cNvPr id="51" name="Text 37"/>
          <p:cNvSpPr/>
          <p:nvPr/>
        </p:nvSpPr>
        <p:spPr>
          <a:xfrm>
            <a:off x="6050896" y="3971925"/>
            <a:ext cx="23215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مسابقات "برافولينو للمتفوقين"</a:t>
            </a:r>
            <a:endParaRPr lang="en-US" sz="837" dirty="0"/>
          </a:p>
        </p:txBody>
      </p:sp>
      <p:sp>
        <p:nvSpPr>
          <p:cNvPr id="52" name="Text 38"/>
          <p:cNvSpPr/>
          <p:nvPr/>
        </p:nvSpPr>
        <p:spPr>
          <a:xfrm>
            <a:off x="6050896" y="4143375"/>
            <a:ext cx="232157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مسابقات تعليمية وطنية مع جوائز قيمة للطلاب والمدارس</a:t>
            </a:r>
            <a:endParaRPr lang="en-US" sz="732" dirty="0"/>
          </a:p>
        </p:txBody>
      </p:sp>
      <p:sp>
        <p:nvSpPr>
          <p:cNvPr id="53" name="Shape 39"/>
          <p:cNvSpPr/>
          <p:nvPr/>
        </p:nvSpPr>
        <p:spPr>
          <a:xfrm>
            <a:off x="8458200" y="437197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4818" y="4450556"/>
            <a:ext cx="112514" cy="128588"/>
          </a:xfrm>
          <a:prstGeom prst="rect">
            <a:avLst/>
          </a:prstGeom>
        </p:spPr>
      </p:pic>
      <p:sp>
        <p:nvSpPr>
          <p:cNvPr id="55" name="Text 40"/>
          <p:cNvSpPr/>
          <p:nvPr/>
        </p:nvSpPr>
        <p:spPr>
          <a:xfrm>
            <a:off x="6164387" y="4371975"/>
            <a:ext cx="22080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فعاليات "أيام برافولينو"</a:t>
            </a:r>
            <a:endParaRPr lang="en-US" sz="837" dirty="0"/>
          </a:p>
        </p:txBody>
      </p:sp>
      <p:sp>
        <p:nvSpPr>
          <p:cNvPr id="56" name="Text 41"/>
          <p:cNvSpPr/>
          <p:nvPr/>
        </p:nvSpPr>
        <p:spPr>
          <a:xfrm>
            <a:off x="6164387" y="4543425"/>
            <a:ext cx="22080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فعاليات تعليمية ترفيهية في المدارس والمراكز التجارية</a:t>
            </a:r>
            <a:endParaRPr lang="en-US" sz="732" dirty="0"/>
          </a:p>
        </p:txBody>
      </p:sp>
      <p:sp>
        <p:nvSpPr>
          <p:cNvPr id="57" name="Text 42"/>
          <p:cNvSpPr/>
          <p:nvPr/>
        </p:nvSpPr>
        <p:spPr>
          <a:xfrm>
            <a:off x="4743450" y="48006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الميزانية التسويقية</a:t>
            </a:r>
            <a:endParaRPr lang="en-US" sz="1046" dirty="0"/>
          </a:p>
        </p:txBody>
      </p:sp>
      <p:pic>
        <p:nvPicPr>
          <p:cNvPr id="5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3450" y="5086350"/>
            <a:ext cx="4000500" cy="1071563"/>
          </a:xfrm>
          <a:prstGeom prst="rect">
            <a:avLst/>
          </a:prstGeom>
        </p:spPr>
      </p:pic>
      <p:sp>
        <p:nvSpPr>
          <p:cNvPr id="59" name="Shape 43"/>
          <p:cNvSpPr/>
          <p:nvPr/>
        </p:nvSpPr>
        <p:spPr>
          <a:xfrm>
            <a:off x="285750" y="3171825"/>
            <a:ext cx="4229100" cy="34290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60" name="Text 44"/>
          <p:cNvSpPr/>
          <p:nvPr/>
        </p:nvSpPr>
        <p:spPr>
          <a:xfrm>
            <a:off x="400050" y="328612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استراتيجية النمو</a:t>
            </a:r>
            <a:endParaRPr lang="en-US" sz="1046" dirty="0"/>
          </a:p>
        </p:txBody>
      </p:sp>
      <p:sp>
        <p:nvSpPr>
          <p:cNvPr id="61" name="Shape 45"/>
          <p:cNvSpPr/>
          <p:nvPr/>
        </p:nvSpPr>
        <p:spPr>
          <a:xfrm>
            <a:off x="4114800" y="3586163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6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3381" y="3664744"/>
            <a:ext cx="128588" cy="128588"/>
          </a:xfrm>
          <a:prstGeom prst="rect">
            <a:avLst/>
          </a:prstGeom>
        </p:spPr>
      </p:pic>
      <p:sp>
        <p:nvSpPr>
          <p:cNvPr id="63" name="Text 46"/>
          <p:cNvSpPr/>
          <p:nvPr/>
        </p:nvSpPr>
        <p:spPr>
          <a:xfrm>
            <a:off x="1419625" y="3571875"/>
            <a:ext cx="2609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الأولى: الإطلاق (6 أشهر)</a:t>
            </a:r>
            <a:endParaRPr lang="en-US" sz="837" dirty="0"/>
          </a:p>
        </p:txBody>
      </p:sp>
      <p:sp>
        <p:nvSpPr>
          <p:cNvPr id="64" name="Text 47"/>
          <p:cNvSpPr/>
          <p:nvPr/>
        </p:nvSpPr>
        <p:spPr>
          <a:xfrm>
            <a:off x="1419625" y="3743325"/>
            <a:ext cx="26094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التركيز على العاصمة والمدن الكبرى، استهداف 50,000 مستخدم</a:t>
            </a:r>
            <a:endParaRPr lang="en-US" sz="732" dirty="0"/>
          </a:p>
        </p:txBody>
      </p:sp>
      <p:sp>
        <p:nvSpPr>
          <p:cNvPr id="65" name="Shape 48"/>
          <p:cNvSpPr/>
          <p:nvPr/>
        </p:nvSpPr>
        <p:spPr>
          <a:xfrm>
            <a:off x="4114800" y="3986213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66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01418" y="4064794"/>
            <a:ext cx="112514" cy="128588"/>
          </a:xfrm>
          <a:prstGeom prst="rect">
            <a:avLst/>
          </a:prstGeom>
        </p:spPr>
      </p:pic>
      <p:sp>
        <p:nvSpPr>
          <p:cNvPr id="67" name="Text 49"/>
          <p:cNvSpPr/>
          <p:nvPr/>
        </p:nvSpPr>
        <p:spPr>
          <a:xfrm>
            <a:off x="1681321" y="3971925"/>
            <a:ext cx="23477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الثانية: التوسع (سنة)</a:t>
            </a:r>
            <a:endParaRPr lang="en-US" sz="837" dirty="0"/>
          </a:p>
        </p:txBody>
      </p:sp>
      <p:sp>
        <p:nvSpPr>
          <p:cNvPr id="68" name="Text 50"/>
          <p:cNvSpPr/>
          <p:nvPr/>
        </p:nvSpPr>
        <p:spPr>
          <a:xfrm>
            <a:off x="1681321" y="4143375"/>
            <a:ext cx="23477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لجميع ولايات الجزائر، استهداف 250,000 مستخدم</a:t>
            </a:r>
            <a:endParaRPr lang="en-US" sz="732" dirty="0"/>
          </a:p>
        </p:txBody>
      </p:sp>
      <p:sp>
        <p:nvSpPr>
          <p:cNvPr id="69" name="Shape 51"/>
          <p:cNvSpPr/>
          <p:nvPr/>
        </p:nvSpPr>
        <p:spPr>
          <a:xfrm>
            <a:off x="4114800" y="4386263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7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93381" y="4464844"/>
            <a:ext cx="128588" cy="128588"/>
          </a:xfrm>
          <a:prstGeom prst="rect">
            <a:avLst/>
          </a:prstGeom>
        </p:spPr>
      </p:pic>
      <p:sp>
        <p:nvSpPr>
          <p:cNvPr id="71" name="Text 52"/>
          <p:cNvSpPr/>
          <p:nvPr/>
        </p:nvSpPr>
        <p:spPr>
          <a:xfrm>
            <a:off x="1678112" y="4371975"/>
            <a:ext cx="23509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الثالثة: الانتشار (3 سنوات)</a:t>
            </a:r>
            <a:endParaRPr lang="en-US" sz="837" dirty="0"/>
          </a:p>
        </p:txBody>
      </p:sp>
      <p:sp>
        <p:nvSpPr>
          <p:cNvPr id="72" name="Text 53"/>
          <p:cNvSpPr/>
          <p:nvPr/>
        </p:nvSpPr>
        <p:spPr>
          <a:xfrm>
            <a:off x="1678112" y="4543425"/>
            <a:ext cx="23509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للدول المغاربية والعربية، استهداف مليون مستخدم</a:t>
            </a:r>
            <a:endParaRPr lang="en-US" sz="732" dirty="0"/>
          </a:p>
        </p:txBody>
      </p:sp>
      <p:sp>
        <p:nvSpPr>
          <p:cNvPr id="73" name="Text 54"/>
          <p:cNvSpPr/>
          <p:nvPr/>
        </p:nvSpPr>
        <p:spPr>
          <a:xfrm>
            <a:off x="400050" y="48006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مؤشرات الأداء الرئيسية</a:t>
            </a:r>
            <a:endParaRPr lang="en-US" sz="1046" dirty="0"/>
          </a:p>
        </p:txBody>
      </p:sp>
      <p:sp>
        <p:nvSpPr>
          <p:cNvPr id="74" name="Shape 55"/>
          <p:cNvSpPr/>
          <p:nvPr/>
        </p:nvSpPr>
        <p:spPr>
          <a:xfrm>
            <a:off x="2443163" y="5086350"/>
            <a:ext cx="1957388" cy="6572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75" name="Text 56"/>
          <p:cNvSpPr/>
          <p:nvPr/>
        </p:nvSpPr>
        <p:spPr>
          <a:xfrm>
            <a:off x="2500313" y="5143500"/>
            <a:ext cx="18430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معدل اكتساب العملاء</a:t>
            </a:r>
            <a:endParaRPr lang="en-US" sz="837" dirty="0"/>
          </a:p>
        </p:txBody>
      </p:sp>
      <p:sp>
        <p:nvSpPr>
          <p:cNvPr id="76" name="Text 57"/>
          <p:cNvSpPr/>
          <p:nvPr/>
        </p:nvSpPr>
        <p:spPr>
          <a:xfrm>
            <a:off x="2500313" y="5314950"/>
            <a:ext cx="1843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5,000+</a:t>
            </a:r>
            <a:endParaRPr lang="en-US" sz="1350" dirty="0"/>
          </a:p>
        </p:txBody>
      </p:sp>
      <p:sp>
        <p:nvSpPr>
          <p:cNvPr id="77" name="Text 58"/>
          <p:cNvSpPr/>
          <p:nvPr/>
        </p:nvSpPr>
        <p:spPr>
          <a:xfrm>
            <a:off x="2500313" y="5543550"/>
            <a:ext cx="18430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مستخدم شهرياً</a:t>
            </a:r>
            <a:endParaRPr lang="en-US" sz="732" dirty="0"/>
          </a:p>
        </p:txBody>
      </p:sp>
      <p:sp>
        <p:nvSpPr>
          <p:cNvPr id="78" name="Shape 59"/>
          <p:cNvSpPr/>
          <p:nvPr/>
        </p:nvSpPr>
        <p:spPr>
          <a:xfrm>
            <a:off x="400050" y="5086350"/>
            <a:ext cx="1957388" cy="6572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79" name="Text 60"/>
          <p:cNvSpPr/>
          <p:nvPr/>
        </p:nvSpPr>
        <p:spPr>
          <a:xfrm>
            <a:off x="457200" y="5143500"/>
            <a:ext cx="18430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معدل الاحتفاظ</a:t>
            </a:r>
            <a:endParaRPr lang="en-US" sz="837" dirty="0"/>
          </a:p>
        </p:txBody>
      </p:sp>
      <p:sp>
        <p:nvSpPr>
          <p:cNvPr id="80" name="Text 61"/>
          <p:cNvSpPr/>
          <p:nvPr/>
        </p:nvSpPr>
        <p:spPr>
          <a:xfrm>
            <a:off x="457200" y="5314950"/>
            <a:ext cx="1843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85%</a:t>
            </a:r>
            <a:endParaRPr lang="en-US" sz="1350" dirty="0"/>
          </a:p>
        </p:txBody>
      </p:sp>
      <p:sp>
        <p:nvSpPr>
          <p:cNvPr id="81" name="Text 62"/>
          <p:cNvSpPr/>
          <p:nvPr/>
        </p:nvSpPr>
        <p:spPr>
          <a:xfrm>
            <a:off x="457200" y="5543550"/>
            <a:ext cx="18430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بعد 6 أشهر</a:t>
            </a:r>
            <a:endParaRPr lang="en-US" sz="732" dirty="0"/>
          </a:p>
        </p:txBody>
      </p:sp>
      <p:sp>
        <p:nvSpPr>
          <p:cNvPr id="82" name="Shape 63"/>
          <p:cNvSpPr/>
          <p:nvPr/>
        </p:nvSpPr>
        <p:spPr>
          <a:xfrm>
            <a:off x="2443163" y="5829300"/>
            <a:ext cx="1957388" cy="6572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83" name="Text 64"/>
          <p:cNvSpPr/>
          <p:nvPr/>
        </p:nvSpPr>
        <p:spPr>
          <a:xfrm>
            <a:off x="2500313" y="5886450"/>
            <a:ext cx="18430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تكلفة اكتساب العميل</a:t>
            </a:r>
            <a:endParaRPr lang="en-US" sz="837" dirty="0"/>
          </a:p>
        </p:txBody>
      </p:sp>
      <p:sp>
        <p:nvSpPr>
          <p:cNvPr id="84" name="Text 65"/>
          <p:cNvSpPr/>
          <p:nvPr/>
        </p:nvSpPr>
        <p:spPr>
          <a:xfrm>
            <a:off x="2500313" y="6057900"/>
            <a:ext cx="1843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 دج</a:t>
            </a:r>
            <a:endParaRPr lang="en-US" sz="1350" dirty="0"/>
          </a:p>
        </p:txBody>
      </p:sp>
      <p:sp>
        <p:nvSpPr>
          <p:cNvPr id="85" name="Text 66"/>
          <p:cNvSpPr/>
          <p:nvPr/>
        </p:nvSpPr>
        <p:spPr>
          <a:xfrm>
            <a:off x="2500313" y="6286500"/>
            <a:ext cx="18430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للمستخدم الواحد</a:t>
            </a:r>
            <a:endParaRPr lang="en-US" sz="732" dirty="0"/>
          </a:p>
        </p:txBody>
      </p:sp>
      <p:sp>
        <p:nvSpPr>
          <p:cNvPr id="86" name="Shape 67"/>
          <p:cNvSpPr/>
          <p:nvPr/>
        </p:nvSpPr>
        <p:spPr>
          <a:xfrm>
            <a:off x="400050" y="5829300"/>
            <a:ext cx="1957388" cy="6572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87" name="Text 68"/>
          <p:cNvSpPr/>
          <p:nvPr/>
        </p:nvSpPr>
        <p:spPr>
          <a:xfrm>
            <a:off x="457200" y="5886450"/>
            <a:ext cx="18430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العائد على الاستثمار</a:t>
            </a:r>
            <a:endParaRPr lang="en-US" sz="837" dirty="0"/>
          </a:p>
        </p:txBody>
      </p:sp>
      <p:sp>
        <p:nvSpPr>
          <p:cNvPr id="88" name="Text 69"/>
          <p:cNvSpPr/>
          <p:nvPr/>
        </p:nvSpPr>
        <p:spPr>
          <a:xfrm>
            <a:off x="457200" y="6057900"/>
            <a:ext cx="1843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320%</a:t>
            </a:r>
            <a:endParaRPr lang="en-US" sz="1350" dirty="0"/>
          </a:p>
        </p:txBody>
      </p:sp>
      <p:sp>
        <p:nvSpPr>
          <p:cNvPr id="89" name="Text 70"/>
          <p:cNvSpPr/>
          <p:nvPr/>
        </p:nvSpPr>
        <p:spPr>
          <a:xfrm>
            <a:off x="457200" y="6286500"/>
            <a:ext cx="18430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خلال 3 سنوات</a:t>
            </a:r>
            <a:endParaRPr lang="en-US" sz="7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115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6177" y="385763"/>
            <a:ext cx="154207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الإطار القانوني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7943850" y="72866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285750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457200" cy="4572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29150" y="1028700"/>
            <a:ext cx="4229100" cy="20288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4743450" y="11430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التأسيس القانوني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8458200" y="142875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855" y="1507331"/>
            <a:ext cx="96441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98530" y="1428750"/>
            <a:ext cx="22739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الشكل القانوني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6098530" y="1600200"/>
            <a:ext cx="22739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شركة ذات مسؤولية محدودة (SARL) مسجلة في الجزائر</a:t>
            </a:r>
            <a:endParaRPr lang="en-US" sz="732" dirty="0"/>
          </a:p>
        </p:txBody>
      </p:sp>
      <p:sp>
        <p:nvSpPr>
          <p:cNvPr id="13" name="Shape 8"/>
          <p:cNvSpPr/>
          <p:nvPr/>
        </p:nvSpPr>
        <p:spPr>
          <a:xfrm>
            <a:off x="8458200" y="182880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55" y="1907381"/>
            <a:ext cx="96441" cy="1285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821724" y="1828800"/>
            <a:ext cx="35507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التراخيص المطلوبة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4821724" y="2000250"/>
            <a:ext cx="355075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ترخيص من وزارة التربية الوطنية، ترخيص من وزارة البريد وتكنولوجيات الإعلام والاتصال</a:t>
            </a:r>
            <a:endParaRPr lang="en-US" sz="732" dirty="0"/>
          </a:p>
        </p:txBody>
      </p:sp>
      <p:sp>
        <p:nvSpPr>
          <p:cNvPr id="17" name="Shape 11"/>
          <p:cNvSpPr/>
          <p:nvPr/>
        </p:nvSpPr>
        <p:spPr>
          <a:xfrm>
            <a:off x="8458200" y="222885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781" y="2307431"/>
            <a:ext cx="128588" cy="12858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038437" y="2228850"/>
            <a:ext cx="3334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الامتثال للقوانين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5038437" y="2400300"/>
            <a:ext cx="33340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قانون التجارة الإلكترونية رقم 18-05، قانون حماية البيانات الشخصية، قانون التعليم</a:t>
            </a:r>
            <a:endParaRPr lang="en-US" sz="732" dirty="0"/>
          </a:p>
        </p:txBody>
      </p:sp>
      <p:sp>
        <p:nvSpPr>
          <p:cNvPr id="21" name="Shape 14"/>
          <p:cNvSpPr/>
          <p:nvPr/>
        </p:nvSpPr>
        <p:spPr>
          <a:xfrm>
            <a:off x="8458200" y="262890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708" y="2707481"/>
            <a:ext cx="160734" cy="12858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749854" y="2628900"/>
            <a:ext cx="26226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الاستشارات القانونية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5749854" y="2800350"/>
            <a:ext cx="26226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فريق قانوني متخصص في قوانين التكنولوجيا والتعليم في الجزائر</a:t>
            </a:r>
            <a:endParaRPr lang="en-US" sz="732" dirty="0"/>
          </a:p>
        </p:txBody>
      </p:sp>
      <p:sp>
        <p:nvSpPr>
          <p:cNvPr id="25" name="Shape 17"/>
          <p:cNvSpPr/>
          <p:nvPr/>
        </p:nvSpPr>
        <p:spPr>
          <a:xfrm>
            <a:off x="285750" y="1028700"/>
            <a:ext cx="4229100" cy="20288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26" name="Text 18"/>
          <p:cNvSpPr/>
          <p:nvPr/>
        </p:nvSpPr>
        <p:spPr>
          <a:xfrm>
            <a:off x="400050" y="11430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حماية البيانات والخصوصية</a:t>
            </a:r>
            <a:endParaRPr lang="en-US" sz="1046" dirty="0"/>
          </a:p>
        </p:txBody>
      </p:sp>
      <p:sp>
        <p:nvSpPr>
          <p:cNvPr id="27" name="Shape 19"/>
          <p:cNvSpPr/>
          <p:nvPr/>
        </p:nvSpPr>
        <p:spPr>
          <a:xfrm>
            <a:off x="4114800" y="142875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381" y="1507331"/>
            <a:ext cx="128588" cy="128588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56149" y="1428750"/>
            <a:ext cx="32729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حماية بيانات الأطفال</a:t>
            </a:r>
            <a:endParaRPr lang="en-US" sz="837" dirty="0"/>
          </a:p>
        </p:txBody>
      </p:sp>
      <p:sp>
        <p:nvSpPr>
          <p:cNvPr id="30" name="Text 21"/>
          <p:cNvSpPr/>
          <p:nvPr/>
        </p:nvSpPr>
        <p:spPr>
          <a:xfrm>
            <a:off x="756149" y="1600200"/>
            <a:ext cx="327292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تطبيق أعلى معايير حماية بيانات الأطفال وفقاً للقوانين الجزائرية والمعايير الدولية</a:t>
            </a:r>
            <a:endParaRPr lang="en-US" sz="732" dirty="0"/>
          </a:p>
        </p:txBody>
      </p:sp>
      <p:sp>
        <p:nvSpPr>
          <p:cNvPr id="31" name="Shape 22"/>
          <p:cNvSpPr/>
          <p:nvPr/>
        </p:nvSpPr>
        <p:spPr>
          <a:xfrm>
            <a:off x="4114800" y="182880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308" y="1907381"/>
            <a:ext cx="160734" cy="128588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975457" y="1828800"/>
            <a:ext cx="30536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موافقة أولياء الأمور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975457" y="2000250"/>
            <a:ext cx="305361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للتحقق من موافقة أولياء الأمور قبل تسجيل الأطفال دون سن 16 عاماً</a:t>
            </a:r>
            <a:endParaRPr lang="en-US" sz="732" dirty="0"/>
          </a:p>
        </p:txBody>
      </p:sp>
      <p:sp>
        <p:nvSpPr>
          <p:cNvPr id="35" name="Shape 25"/>
          <p:cNvSpPr/>
          <p:nvPr/>
        </p:nvSpPr>
        <p:spPr>
          <a:xfrm>
            <a:off x="4114800" y="222885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418" y="2307431"/>
            <a:ext cx="112514" cy="128588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827587" y="2228850"/>
            <a:ext cx="3201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أمن البيانات</a:t>
            </a:r>
            <a:endParaRPr lang="en-US" sz="837" dirty="0"/>
          </a:p>
        </p:txBody>
      </p:sp>
      <p:sp>
        <p:nvSpPr>
          <p:cNvPr id="38" name="Text 27"/>
          <p:cNvSpPr/>
          <p:nvPr/>
        </p:nvSpPr>
        <p:spPr>
          <a:xfrm>
            <a:off x="827587" y="2400300"/>
            <a:ext cx="32014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تشفير البيانات، نظام مراقبة الوصول، حماية من الاختراق، نسخ احتياطي منتظم</a:t>
            </a:r>
            <a:endParaRPr lang="en-US" sz="732" dirty="0"/>
          </a:p>
        </p:txBody>
      </p:sp>
      <p:sp>
        <p:nvSpPr>
          <p:cNvPr id="39" name="Shape 28"/>
          <p:cNvSpPr/>
          <p:nvPr/>
        </p:nvSpPr>
        <p:spPr>
          <a:xfrm>
            <a:off x="4114800" y="262890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4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9455" y="2707481"/>
            <a:ext cx="96441" cy="128588"/>
          </a:xfrm>
          <a:prstGeom prst="rect">
            <a:avLst/>
          </a:prstGeom>
        </p:spPr>
      </p:pic>
      <p:sp>
        <p:nvSpPr>
          <p:cNvPr id="41" name="Text 29"/>
          <p:cNvSpPr/>
          <p:nvPr/>
        </p:nvSpPr>
        <p:spPr>
          <a:xfrm>
            <a:off x="780371" y="2628900"/>
            <a:ext cx="324870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سياسة الخصوصية</a:t>
            </a:r>
            <a:endParaRPr lang="en-US" sz="837" dirty="0"/>
          </a:p>
        </p:txBody>
      </p:sp>
      <p:sp>
        <p:nvSpPr>
          <p:cNvPr id="42" name="Text 30"/>
          <p:cNvSpPr/>
          <p:nvPr/>
        </p:nvSpPr>
        <p:spPr>
          <a:xfrm>
            <a:off x="780371" y="2800350"/>
            <a:ext cx="324870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سياسة خصوصية شاملة وواضحة بلغة بسيطة مفهومة للمستخدمين وأولياء الأمور</a:t>
            </a:r>
            <a:endParaRPr lang="en-US" sz="732" dirty="0"/>
          </a:p>
        </p:txBody>
      </p:sp>
      <p:sp>
        <p:nvSpPr>
          <p:cNvPr id="43" name="Shape 31"/>
          <p:cNvSpPr/>
          <p:nvPr/>
        </p:nvSpPr>
        <p:spPr>
          <a:xfrm>
            <a:off x="4629150" y="3171825"/>
            <a:ext cx="4229100" cy="36576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44" name="Text 32"/>
          <p:cNvSpPr/>
          <p:nvPr/>
        </p:nvSpPr>
        <p:spPr>
          <a:xfrm>
            <a:off x="4743450" y="328612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حقوق الملكية الفكرية</a:t>
            </a:r>
            <a:endParaRPr lang="en-US" sz="1046" dirty="0"/>
          </a:p>
        </p:txBody>
      </p:sp>
      <p:sp>
        <p:nvSpPr>
          <p:cNvPr id="45" name="Shape 33"/>
          <p:cNvSpPr/>
          <p:nvPr/>
        </p:nvSpPr>
        <p:spPr>
          <a:xfrm>
            <a:off x="8458200" y="357187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4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5888" y="3650456"/>
            <a:ext cx="130373" cy="128588"/>
          </a:xfrm>
          <a:prstGeom prst="rect">
            <a:avLst/>
          </a:prstGeom>
        </p:spPr>
      </p:pic>
      <p:sp>
        <p:nvSpPr>
          <p:cNvPr id="47" name="Text 34"/>
          <p:cNvSpPr/>
          <p:nvPr/>
        </p:nvSpPr>
        <p:spPr>
          <a:xfrm>
            <a:off x="4860234" y="3571875"/>
            <a:ext cx="35122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حقوق النشر</a:t>
            </a:r>
            <a:endParaRPr lang="en-US" sz="837" dirty="0"/>
          </a:p>
        </p:txBody>
      </p:sp>
      <p:sp>
        <p:nvSpPr>
          <p:cNvPr id="48" name="Text 35"/>
          <p:cNvSpPr/>
          <p:nvPr/>
        </p:nvSpPr>
        <p:spPr>
          <a:xfrm>
            <a:off x="4860234" y="3743325"/>
            <a:ext cx="35122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تسجيل حقوق النشر للمحتوى التعليمي والبرمجيات لدى الديوان الوطني لحقوق المؤلف</a:t>
            </a:r>
            <a:endParaRPr lang="en-US" sz="732" dirty="0"/>
          </a:p>
        </p:txBody>
      </p:sp>
      <p:sp>
        <p:nvSpPr>
          <p:cNvPr id="49" name="Shape 36"/>
          <p:cNvSpPr/>
          <p:nvPr/>
        </p:nvSpPr>
        <p:spPr>
          <a:xfrm>
            <a:off x="8458898" y="3971925"/>
            <a:ext cx="285052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1071" y="4050506"/>
            <a:ext cx="160734" cy="128588"/>
          </a:xfrm>
          <a:prstGeom prst="rect">
            <a:avLst/>
          </a:prstGeom>
        </p:spPr>
      </p:pic>
      <p:sp>
        <p:nvSpPr>
          <p:cNvPr id="51" name="Text 37"/>
          <p:cNvSpPr/>
          <p:nvPr/>
        </p:nvSpPr>
        <p:spPr>
          <a:xfrm>
            <a:off x="4743450" y="3971925"/>
            <a:ext cx="362972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العلامة التجارية</a:t>
            </a:r>
            <a:endParaRPr lang="en-US" sz="837" dirty="0"/>
          </a:p>
        </p:txBody>
      </p:sp>
      <p:sp>
        <p:nvSpPr>
          <p:cNvPr id="52" name="Text 38"/>
          <p:cNvSpPr/>
          <p:nvPr/>
        </p:nvSpPr>
        <p:spPr>
          <a:xfrm>
            <a:off x="4743450" y="4143375"/>
            <a:ext cx="362972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تسجيل العلامة التجارية "برافولينو" والشعار لدى المعهد الوطني الجزائري للملكية الصناعية</a:t>
            </a:r>
            <a:endParaRPr lang="en-US" sz="732" dirty="0"/>
          </a:p>
        </p:txBody>
      </p:sp>
      <p:sp>
        <p:nvSpPr>
          <p:cNvPr id="53" name="Shape 39"/>
          <p:cNvSpPr/>
          <p:nvPr/>
        </p:nvSpPr>
        <p:spPr>
          <a:xfrm>
            <a:off x="8458200" y="451485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20708" y="4593431"/>
            <a:ext cx="160734" cy="128588"/>
          </a:xfrm>
          <a:prstGeom prst="rect">
            <a:avLst/>
          </a:prstGeom>
        </p:spPr>
      </p:pic>
      <p:sp>
        <p:nvSpPr>
          <p:cNvPr id="55" name="Text 40"/>
          <p:cNvSpPr/>
          <p:nvPr/>
        </p:nvSpPr>
        <p:spPr>
          <a:xfrm>
            <a:off x="5540899" y="4514850"/>
            <a:ext cx="28315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اتفاقيات المحتوى</a:t>
            </a:r>
            <a:endParaRPr lang="en-US" sz="837" dirty="0"/>
          </a:p>
        </p:txBody>
      </p:sp>
      <p:sp>
        <p:nvSpPr>
          <p:cNvPr id="56" name="Text 41"/>
          <p:cNvSpPr/>
          <p:nvPr/>
        </p:nvSpPr>
        <p:spPr>
          <a:xfrm>
            <a:off x="5540899" y="4686300"/>
            <a:ext cx="283157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اتفاقيات قانونية مع المؤلفين والمطورين لحماية حقوق الملكية الفكرية</a:t>
            </a:r>
            <a:endParaRPr lang="en-US" sz="732" dirty="0"/>
          </a:p>
        </p:txBody>
      </p:sp>
      <p:sp>
        <p:nvSpPr>
          <p:cNvPr id="57" name="Text 42"/>
          <p:cNvSpPr/>
          <p:nvPr/>
        </p:nvSpPr>
        <p:spPr>
          <a:xfrm>
            <a:off x="4743450" y="494347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شروط الخدمة</a:t>
            </a:r>
            <a:endParaRPr lang="en-US" sz="1046" dirty="0"/>
          </a:p>
        </p:txBody>
      </p:sp>
      <p:sp>
        <p:nvSpPr>
          <p:cNvPr id="58" name="Shape 43"/>
          <p:cNvSpPr/>
          <p:nvPr/>
        </p:nvSpPr>
        <p:spPr>
          <a:xfrm>
            <a:off x="8458200" y="52292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9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28745" y="5307806"/>
            <a:ext cx="144661" cy="128588"/>
          </a:xfrm>
          <a:prstGeom prst="rect">
            <a:avLst/>
          </a:prstGeom>
        </p:spPr>
      </p:pic>
      <p:sp>
        <p:nvSpPr>
          <p:cNvPr id="60" name="Text 44"/>
          <p:cNvSpPr/>
          <p:nvPr/>
        </p:nvSpPr>
        <p:spPr>
          <a:xfrm>
            <a:off x="5663347" y="5229225"/>
            <a:ext cx="27091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اتفاقية المستخدم</a:t>
            </a:r>
            <a:endParaRPr lang="en-US" sz="837" dirty="0"/>
          </a:p>
        </p:txBody>
      </p:sp>
      <p:sp>
        <p:nvSpPr>
          <p:cNvPr id="61" name="Text 45"/>
          <p:cNvSpPr/>
          <p:nvPr/>
        </p:nvSpPr>
        <p:spPr>
          <a:xfrm>
            <a:off x="5663347" y="5400675"/>
            <a:ext cx="27091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شروط وأحكام واضحة تحدد حقوق والتزامات المستخدمين والمنصة</a:t>
            </a:r>
            <a:endParaRPr lang="en-US" sz="732" dirty="0"/>
          </a:p>
        </p:txBody>
      </p:sp>
      <p:sp>
        <p:nvSpPr>
          <p:cNvPr id="62" name="Shape 46"/>
          <p:cNvSpPr/>
          <p:nvPr/>
        </p:nvSpPr>
        <p:spPr>
          <a:xfrm>
            <a:off x="8458200" y="562927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6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8745" y="5707856"/>
            <a:ext cx="144661" cy="128588"/>
          </a:xfrm>
          <a:prstGeom prst="rect">
            <a:avLst/>
          </a:prstGeom>
        </p:spPr>
      </p:pic>
      <p:sp>
        <p:nvSpPr>
          <p:cNvPr id="64" name="Text 47"/>
          <p:cNvSpPr/>
          <p:nvPr/>
        </p:nvSpPr>
        <p:spPr>
          <a:xfrm>
            <a:off x="6010015" y="5629275"/>
            <a:ext cx="23624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سياسة الاشتراكات والمدفوعات</a:t>
            </a:r>
            <a:endParaRPr lang="en-US" sz="837" dirty="0"/>
          </a:p>
        </p:txBody>
      </p:sp>
      <p:sp>
        <p:nvSpPr>
          <p:cNvPr id="65" name="Text 48"/>
          <p:cNvSpPr/>
          <p:nvPr/>
        </p:nvSpPr>
        <p:spPr>
          <a:xfrm>
            <a:off x="6010015" y="5800725"/>
            <a:ext cx="23624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شروط واضحة للاشتراكات، الإلغاء، الاسترداد، والمدفوعات</a:t>
            </a:r>
            <a:endParaRPr lang="en-US" sz="732" dirty="0"/>
          </a:p>
        </p:txBody>
      </p:sp>
      <p:sp>
        <p:nvSpPr>
          <p:cNvPr id="66" name="Shape 49"/>
          <p:cNvSpPr/>
          <p:nvPr/>
        </p:nvSpPr>
        <p:spPr>
          <a:xfrm>
            <a:off x="285750" y="3171825"/>
            <a:ext cx="4229100" cy="36576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67" name="Text 50"/>
          <p:cNvSpPr/>
          <p:nvPr/>
        </p:nvSpPr>
        <p:spPr>
          <a:xfrm>
            <a:off x="400050" y="328612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مستوى الامتثال القانوني</a:t>
            </a:r>
            <a:endParaRPr lang="en-US" sz="1046" dirty="0"/>
          </a:p>
        </p:txBody>
      </p:sp>
      <p:sp>
        <p:nvSpPr>
          <p:cNvPr id="68" name="Text 51"/>
          <p:cNvSpPr/>
          <p:nvPr/>
        </p:nvSpPr>
        <p:spPr>
          <a:xfrm>
            <a:off x="3273121" y="3571875"/>
            <a:ext cx="112742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قانون التجارة الإلكترونية</a:t>
            </a:r>
            <a:endParaRPr lang="en-US" sz="837" dirty="0"/>
          </a:p>
        </p:txBody>
      </p:sp>
      <p:sp>
        <p:nvSpPr>
          <p:cNvPr id="69" name="Text 52"/>
          <p:cNvSpPr/>
          <p:nvPr/>
        </p:nvSpPr>
        <p:spPr>
          <a:xfrm>
            <a:off x="400050" y="3571875"/>
            <a:ext cx="2911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837" dirty="0"/>
          </a:p>
        </p:txBody>
      </p:sp>
      <p:sp>
        <p:nvSpPr>
          <p:cNvPr id="70" name="Shape 53"/>
          <p:cNvSpPr/>
          <p:nvPr/>
        </p:nvSpPr>
        <p:spPr>
          <a:xfrm>
            <a:off x="400050" y="3771900"/>
            <a:ext cx="4000500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71" name="Shape 54"/>
          <p:cNvSpPr/>
          <p:nvPr/>
        </p:nvSpPr>
        <p:spPr>
          <a:xfrm>
            <a:off x="400050" y="3771900"/>
            <a:ext cx="4000500" cy="57150"/>
          </a:xfrm>
          <a:prstGeom prst="roundRect">
            <a:avLst/>
          </a:prstGeom>
          <a:solidFill>
            <a:srgbClr val="F1C40F"/>
          </a:solidFill>
          <a:ln/>
        </p:spPr>
      </p:sp>
      <p:sp>
        <p:nvSpPr>
          <p:cNvPr id="72" name="Text 55"/>
          <p:cNvSpPr/>
          <p:nvPr/>
        </p:nvSpPr>
        <p:spPr>
          <a:xfrm>
            <a:off x="2995157" y="3943350"/>
            <a:ext cx="14053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قانون حماية البيانات الشخصية</a:t>
            </a:r>
            <a:endParaRPr lang="en-US" sz="837" dirty="0"/>
          </a:p>
        </p:txBody>
      </p:sp>
      <p:sp>
        <p:nvSpPr>
          <p:cNvPr id="73" name="Text 56"/>
          <p:cNvSpPr/>
          <p:nvPr/>
        </p:nvSpPr>
        <p:spPr>
          <a:xfrm>
            <a:off x="400050" y="3943350"/>
            <a:ext cx="2911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837" dirty="0"/>
          </a:p>
        </p:txBody>
      </p:sp>
      <p:sp>
        <p:nvSpPr>
          <p:cNvPr id="74" name="Shape 57"/>
          <p:cNvSpPr/>
          <p:nvPr/>
        </p:nvSpPr>
        <p:spPr>
          <a:xfrm>
            <a:off x="400050" y="4143375"/>
            <a:ext cx="4000500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75" name="Shape 58"/>
          <p:cNvSpPr/>
          <p:nvPr/>
        </p:nvSpPr>
        <p:spPr>
          <a:xfrm>
            <a:off x="400050" y="4143375"/>
            <a:ext cx="4000500" cy="57150"/>
          </a:xfrm>
          <a:prstGeom prst="roundRect">
            <a:avLst/>
          </a:prstGeom>
          <a:solidFill>
            <a:srgbClr val="F1C40F"/>
          </a:solidFill>
          <a:ln/>
        </p:spPr>
      </p:sp>
      <p:sp>
        <p:nvSpPr>
          <p:cNvPr id="76" name="Text 59"/>
          <p:cNvSpPr/>
          <p:nvPr/>
        </p:nvSpPr>
        <p:spPr>
          <a:xfrm>
            <a:off x="3503507" y="4314825"/>
            <a:ext cx="89704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قانون حماية الطفل</a:t>
            </a:r>
            <a:endParaRPr lang="en-US" sz="837" dirty="0"/>
          </a:p>
        </p:txBody>
      </p:sp>
      <p:sp>
        <p:nvSpPr>
          <p:cNvPr id="77" name="Text 60"/>
          <p:cNvSpPr/>
          <p:nvPr/>
        </p:nvSpPr>
        <p:spPr>
          <a:xfrm>
            <a:off x="400050" y="4314825"/>
            <a:ext cx="2911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837" dirty="0"/>
          </a:p>
        </p:txBody>
      </p:sp>
      <p:sp>
        <p:nvSpPr>
          <p:cNvPr id="78" name="Shape 61"/>
          <p:cNvSpPr/>
          <p:nvPr/>
        </p:nvSpPr>
        <p:spPr>
          <a:xfrm>
            <a:off x="400050" y="4514850"/>
            <a:ext cx="4000500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79" name="Shape 62"/>
          <p:cNvSpPr/>
          <p:nvPr/>
        </p:nvSpPr>
        <p:spPr>
          <a:xfrm>
            <a:off x="400050" y="4514850"/>
            <a:ext cx="4000500" cy="57150"/>
          </a:xfrm>
          <a:prstGeom prst="roundRect">
            <a:avLst/>
          </a:prstGeom>
          <a:solidFill>
            <a:srgbClr val="F1C40F"/>
          </a:solidFill>
          <a:ln/>
        </p:spPr>
      </p:sp>
      <p:sp>
        <p:nvSpPr>
          <p:cNvPr id="80" name="Text 63"/>
          <p:cNvSpPr/>
          <p:nvPr/>
        </p:nvSpPr>
        <p:spPr>
          <a:xfrm>
            <a:off x="3403495" y="4686300"/>
            <a:ext cx="9970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قانون الملكية الفكرية</a:t>
            </a:r>
            <a:endParaRPr lang="en-US" sz="837" dirty="0"/>
          </a:p>
        </p:txBody>
      </p:sp>
      <p:sp>
        <p:nvSpPr>
          <p:cNvPr id="81" name="Text 64"/>
          <p:cNvSpPr/>
          <p:nvPr/>
        </p:nvSpPr>
        <p:spPr>
          <a:xfrm>
            <a:off x="400050" y="4686300"/>
            <a:ext cx="2911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837" dirty="0"/>
          </a:p>
        </p:txBody>
      </p:sp>
      <p:sp>
        <p:nvSpPr>
          <p:cNvPr id="82" name="Shape 65"/>
          <p:cNvSpPr/>
          <p:nvPr/>
        </p:nvSpPr>
        <p:spPr>
          <a:xfrm>
            <a:off x="400050" y="4886325"/>
            <a:ext cx="4000500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83" name="Shape 66"/>
          <p:cNvSpPr/>
          <p:nvPr/>
        </p:nvSpPr>
        <p:spPr>
          <a:xfrm>
            <a:off x="400050" y="4886325"/>
            <a:ext cx="4000500" cy="57150"/>
          </a:xfrm>
          <a:prstGeom prst="roundRect">
            <a:avLst/>
          </a:prstGeom>
          <a:solidFill>
            <a:srgbClr val="F1C40F"/>
          </a:solidFill>
          <a:ln/>
        </p:spPr>
      </p:sp>
      <p:sp>
        <p:nvSpPr>
          <p:cNvPr id="84" name="Text 67"/>
          <p:cNvSpPr/>
          <p:nvPr/>
        </p:nvSpPr>
        <p:spPr>
          <a:xfrm>
            <a:off x="3697532" y="5057775"/>
            <a:ext cx="7030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قانون الضرائب</a:t>
            </a:r>
            <a:endParaRPr lang="en-US" sz="837" dirty="0"/>
          </a:p>
        </p:txBody>
      </p:sp>
      <p:sp>
        <p:nvSpPr>
          <p:cNvPr id="85" name="Text 68"/>
          <p:cNvSpPr/>
          <p:nvPr/>
        </p:nvSpPr>
        <p:spPr>
          <a:xfrm>
            <a:off x="400050" y="5057775"/>
            <a:ext cx="2911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837" dirty="0"/>
          </a:p>
        </p:txBody>
      </p:sp>
      <p:sp>
        <p:nvSpPr>
          <p:cNvPr id="86" name="Shape 69"/>
          <p:cNvSpPr/>
          <p:nvPr/>
        </p:nvSpPr>
        <p:spPr>
          <a:xfrm>
            <a:off x="400050" y="5257800"/>
            <a:ext cx="4000500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87" name="Shape 70"/>
          <p:cNvSpPr/>
          <p:nvPr/>
        </p:nvSpPr>
        <p:spPr>
          <a:xfrm>
            <a:off x="400050" y="5257800"/>
            <a:ext cx="4000500" cy="57150"/>
          </a:xfrm>
          <a:prstGeom prst="roundRect">
            <a:avLst/>
          </a:prstGeom>
          <a:solidFill>
            <a:srgbClr val="F1C40F"/>
          </a:solidFill>
          <a:ln/>
        </p:spPr>
      </p:sp>
      <p:sp>
        <p:nvSpPr>
          <p:cNvPr id="88" name="Text 71"/>
          <p:cNvSpPr/>
          <p:nvPr/>
        </p:nvSpPr>
        <p:spPr>
          <a:xfrm>
            <a:off x="400050" y="542925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الامتثال الدولي</a:t>
            </a:r>
            <a:endParaRPr lang="en-US" sz="1046" dirty="0"/>
          </a:p>
        </p:txBody>
      </p:sp>
      <p:sp>
        <p:nvSpPr>
          <p:cNvPr id="89" name="Shape 72"/>
          <p:cNvSpPr/>
          <p:nvPr/>
        </p:nvSpPr>
        <p:spPr>
          <a:xfrm>
            <a:off x="4164443" y="5800725"/>
            <a:ext cx="236107" cy="285750"/>
          </a:xfrm>
          <a:prstGeom prst="roundRect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90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18217" y="5879306"/>
            <a:ext cx="128588" cy="128588"/>
          </a:xfrm>
          <a:prstGeom prst="rect">
            <a:avLst/>
          </a:prstGeom>
        </p:spPr>
      </p:pic>
      <p:sp>
        <p:nvSpPr>
          <p:cNvPr id="91" name="Text 73"/>
          <p:cNvSpPr/>
          <p:nvPr/>
        </p:nvSpPr>
        <p:spPr>
          <a:xfrm>
            <a:off x="2443163" y="5715000"/>
            <a:ext cx="16355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GDPR</a:t>
            </a:r>
            <a:endParaRPr lang="en-US" sz="837" dirty="0"/>
          </a:p>
        </p:txBody>
      </p:sp>
      <p:sp>
        <p:nvSpPr>
          <p:cNvPr id="92" name="Text 74"/>
          <p:cNvSpPr/>
          <p:nvPr/>
        </p:nvSpPr>
        <p:spPr>
          <a:xfrm>
            <a:off x="2443163" y="5886450"/>
            <a:ext cx="163555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متوافق مع اللائحة العامة لحماية البيانات الأوروبية</a:t>
            </a:r>
            <a:endParaRPr lang="en-US" sz="732" dirty="0"/>
          </a:p>
        </p:txBody>
      </p:sp>
      <p:sp>
        <p:nvSpPr>
          <p:cNvPr id="93" name="Shape 75"/>
          <p:cNvSpPr/>
          <p:nvPr/>
        </p:nvSpPr>
        <p:spPr>
          <a:xfrm>
            <a:off x="2143376" y="5800725"/>
            <a:ext cx="214061" cy="285750"/>
          </a:xfrm>
          <a:prstGeom prst="roundRect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9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94164" y="5879306"/>
            <a:ext cx="112514" cy="128588"/>
          </a:xfrm>
          <a:prstGeom prst="rect">
            <a:avLst/>
          </a:prstGeom>
        </p:spPr>
      </p:pic>
      <p:sp>
        <p:nvSpPr>
          <p:cNvPr id="95" name="Text 76"/>
          <p:cNvSpPr/>
          <p:nvPr/>
        </p:nvSpPr>
        <p:spPr>
          <a:xfrm>
            <a:off x="400050" y="5715000"/>
            <a:ext cx="16576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COPPA</a:t>
            </a:r>
            <a:endParaRPr lang="en-US" sz="837" dirty="0"/>
          </a:p>
        </p:txBody>
      </p:sp>
      <p:sp>
        <p:nvSpPr>
          <p:cNvPr id="96" name="Text 77"/>
          <p:cNvSpPr/>
          <p:nvPr/>
        </p:nvSpPr>
        <p:spPr>
          <a:xfrm>
            <a:off x="400050" y="5886450"/>
            <a:ext cx="165760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متوافق مع قانون حماية خصوصية الأطفال عبر الإنترنت</a:t>
            </a:r>
            <a:endParaRPr lang="en-US" sz="732" dirty="0"/>
          </a:p>
        </p:txBody>
      </p:sp>
      <p:sp>
        <p:nvSpPr>
          <p:cNvPr id="97" name="Shape 78"/>
          <p:cNvSpPr/>
          <p:nvPr/>
        </p:nvSpPr>
        <p:spPr>
          <a:xfrm>
            <a:off x="4155765" y="6343650"/>
            <a:ext cx="244785" cy="285750"/>
          </a:xfrm>
          <a:prstGeom prst="roundRect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98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13864" y="6422231"/>
            <a:ext cx="128588" cy="128588"/>
          </a:xfrm>
          <a:prstGeom prst="rect">
            <a:avLst/>
          </a:prstGeom>
        </p:spPr>
      </p:pic>
      <p:sp>
        <p:nvSpPr>
          <p:cNvPr id="99" name="Text 79"/>
          <p:cNvSpPr/>
          <p:nvPr/>
        </p:nvSpPr>
        <p:spPr>
          <a:xfrm>
            <a:off x="2443163" y="6257925"/>
            <a:ext cx="16268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WCAG</a:t>
            </a:r>
            <a:endParaRPr lang="en-US" sz="837" dirty="0"/>
          </a:p>
        </p:txBody>
      </p:sp>
      <p:sp>
        <p:nvSpPr>
          <p:cNvPr id="100" name="Text 80"/>
          <p:cNvSpPr/>
          <p:nvPr/>
        </p:nvSpPr>
        <p:spPr>
          <a:xfrm>
            <a:off x="2443163" y="6429375"/>
            <a:ext cx="162687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متوافق مع إرشادات الوصول إلى محتوى الويب</a:t>
            </a:r>
            <a:endParaRPr lang="en-US" sz="732" dirty="0"/>
          </a:p>
        </p:txBody>
      </p:sp>
      <p:sp>
        <p:nvSpPr>
          <p:cNvPr id="101" name="Shape 81"/>
          <p:cNvSpPr/>
          <p:nvPr/>
        </p:nvSpPr>
        <p:spPr>
          <a:xfrm>
            <a:off x="2125461" y="6343650"/>
            <a:ext cx="231977" cy="285750"/>
          </a:xfrm>
          <a:prstGeom prst="roundRect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02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9133" y="6422231"/>
            <a:ext cx="144661" cy="128588"/>
          </a:xfrm>
          <a:prstGeom prst="rect">
            <a:avLst/>
          </a:prstGeom>
        </p:spPr>
      </p:pic>
      <p:sp>
        <p:nvSpPr>
          <p:cNvPr id="103" name="Text 82"/>
          <p:cNvSpPr/>
          <p:nvPr/>
        </p:nvSpPr>
        <p:spPr>
          <a:xfrm>
            <a:off x="400050" y="6257925"/>
            <a:ext cx="16396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PCI DSS</a:t>
            </a:r>
            <a:endParaRPr lang="en-US" sz="837" dirty="0"/>
          </a:p>
        </p:txBody>
      </p:sp>
      <p:sp>
        <p:nvSpPr>
          <p:cNvPr id="104" name="Text 83"/>
          <p:cNvSpPr/>
          <p:nvPr/>
        </p:nvSpPr>
        <p:spPr>
          <a:xfrm>
            <a:off x="400050" y="6429375"/>
            <a:ext cx="163968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متوافق مع معايير أمن بيانات صناعة بطاقات الدفع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72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428" y="385763"/>
            <a:ext cx="124382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نشر المنصة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7943850" y="72866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285750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457200" cy="4572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29150" y="971550"/>
            <a:ext cx="4229100" cy="242887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4743450" y="108585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بنية النشر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4743450" y="1343025"/>
            <a:ext cx="4000500" cy="16002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1457325"/>
            <a:ext cx="3771900" cy="13716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458200" y="300037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781" y="3078956"/>
            <a:ext cx="128588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089950" y="3057525"/>
            <a:ext cx="32825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استضافة سحابية على AWS مع توزيع جغرافي في شمال أفريقيا وأوروبا</a:t>
            </a:r>
            <a:endParaRPr lang="en-US" sz="837" dirty="0"/>
          </a:p>
        </p:txBody>
      </p:sp>
      <p:sp>
        <p:nvSpPr>
          <p:cNvPr id="14" name="Shape 8"/>
          <p:cNvSpPr/>
          <p:nvPr/>
        </p:nvSpPr>
        <p:spPr>
          <a:xfrm>
            <a:off x="285750" y="971550"/>
            <a:ext cx="4229100" cy="242887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400050" y="108585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مراحل النشر</a:t>
            </a:r>
            <a:endParaRPr lang="en-US" sz="1046" dirty="0"/>
          </a:p>
        </p:txBody>
      </p:sp>
      <p:sp>
        <p:nvSpPr>
          <p:cNvPr id="16" name="Shape 10"/>
          <p:cNvSpPr/>
          <p:nvPr/>
        </p:nvSpPr>
        <p:spPr>
          <a:xfrm>
            <a:off x="4114800" y="13430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381" y="1421606"/>
            <a:ext cx="128588" cy="1285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809698" y="1343025"/>
            <a:ext cx="12193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التجريبية (مكتملة)</a:t>
            </a:r>
            <a:endParaRPr lang="en-US" sz="837" dirty="0"/>
          </a:p>
        </p:txBody>
      </p:sp>
      <p:sp>
        <p:nvSpPr>
          <p:cNvPr id="19" name="Shape 12"/>
          <p:cNvSpPr/>
          <p:nvPr/>
        </p:nvSpPr>
        <p:spPr>
          <a:xfrm>
            <a:off x="2809698" y="1543050"/>
            <a:ext cx="1219377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20" name="Shape 13"/>
          <p:cNvSpPr/>
          <p:nvPr/>
        </p:nvSpPr>
        <p:spPr>
          <a:xfrm>
            <a:off x="2809698" y="1543050"/>
            <a:ext cx="1219377" cy="57150"/>
          </a:xfrm>
          <a:prstGeom prst="roundRect">
            <a:avLst/>
          </a:prstGeom>
          <a:solidFill>
            <a:srgbClr val="F59E0B"/>
          </a:solidFill>
          <a:ln/>
        </p:spPr>
      </p:sp>
      <p:sp>
        <p:nvSpPr>
          <p:cNvPr id="21" name="Shape 14"/>
          <p:cNvSpPr/>
          <p:nvPr/>
        </p:nvSpPr>
        <p:spPr>
          <a:xfrm>
            <a:off x="4114800" y="16859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381" y="1764506"/>
            <a:ext cx="128588" cy="12858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2852561" y="1685925"/>
            <a:ext cx="11765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الإطلاق الرسمي (مكتمل)</a:t>
            </a:r>
            <a:endParaRPr lang="en-US" sz="837" dirty="0"/>
          </a:p>
        </p:txBody>
      </p:sp>
      <p:sp>
        <p:nvSpPr>
          <p:cNvPr id="24" name="Shape 16"/>
          <p:cNvSpPr/>
          <p:nvPr/>
        </p:nvSpPr>
        <p:spPr>
          <a:xfrm>
            <a:off x="2852561" y="1885950"/>
            <a:ext cx="1176514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25" name="Shape 17"/>
          <p:cNvSpPr/>
          <p:nvPr/>
        </p:nvSpPr>
        <p:spPr>
          <a:xfrm>
            <a:off x="2852561" y="1885950"/>
            <a:ext cx="1176514" cy="57150"/>
          </a:xfrm>
          <a:prstGeom prst="roundRect">
            <a:avLst/>
          </a:prstGeom>
          <a:solidFill>
            <a:srgbClr val="F59E0B"/>
          </a:solidFill>
          <a:ln/>
        </p:spPr>
      </p:sp>
      <p:sp>
        <p:nvSpPr>
          <p:cNvPr id="26" name="Shape 18"/>
          <p:cNvSpPr/>
          <p:nvPr/>
        </p:nvSpPr>
        <p:spPr>
          <a:xfrm>
            <a:off x="4114800" y="20288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418" y="2107406"/>
            <a:ext cx="112514" cy="128588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3355553" y="2028825"/>
            <a:ext cx="6735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(جاري)</a:t>
            </a:r>
            <a:endParaRPr lang="en-US" sz="837" dirty="0"/>
          </a:p>
        </p:txBody>
      </p:sp>
      <p:sp>
        <p:nvSpPr>
          <p:cNvPr id="29" name="Shape 20"/>
          <p:cNvSpPr/>
          <p:nvPr/>
        </p:nvSpPr>
        <p:spPr>
          <a:xfrm>
            <a:off x="3355553" y="2228850"/>
            <a:ext cx="673522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30" name="Shape 21"/>
          <p:cNvSpPr/>
          <p:nvPr/>
        </p:nvSpPr>
        <p:spPr>
          <a:xfrm>
            <a:off x="3624979" y="2228850"/>
            <a:ext cx="404096" cy="57150"/>
          </a:xfrm>
          <a:prstGeom prst="roundRect">
            <a:avLst/>
          </a:prstGeom>
          <a:solidFill>
            <a:srgbClr val="F59E0B"/>
          </a:solidFill>
          <a:ln/>
        </p:spPr>
      </p:sp>
      <p:sp>
        <p:nvSpPr>
          <p:cNvPr id="31" name="Shape 22"/>
          <p:cNvSpPr/>
          <p:nvPr/>
        </p:nvSpPr>
        <p:spPr>
          <a:xfrm>
            <a:off x="4114800" y="23717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9455" y="2450306"/>
            <a:ext cx="96441" cy="128588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2974005" y="2371725"/>
            <a:ext cx="10550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تطبيقات الهاتف (قريباً)</a:t>
            </a:r>
            <a:endParaRPr lang="en-US" sz="837" dirty="0"/>
          </a:p>
        </p:txBody>
      </p:sp>
      <p:sp>
        <p:nvSpPr>
          <p:cNvPr id="34" name="Shape 24"/>
          <p:cNvSpPr/>
          <p:nvPr/>
        </p:nvSpPr>
        <p:spPr>
          <a:xfrm>
            <a:off x="2974005" y="2571750"/>
            <a:ext cx="1055070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35" name="Shape 25"/>
          <p:cNvSpPr/>
          <p:nvPr/>
        </p:nvSpPr>
        <p:spPr>
          <a:xfrm>
            <a:off x="3712573" y="2571750"/>
            <a:ext cx="316502" cy="57150"/>
          </a:xfrm>
          <a:prstGeom prst="roundRect">
            <a:avLst/>
          </a:prstGeom>
          <a:solidFill>
            <a:srgbClr val="F59E0B"/>
          </a:solidFill>
          <a:ln/>
        </p:spPr>
      </p:sp>
      <p:sp>
        <p:nvSpPr>
          <p:cNvPr id="36" name="Shape 26"/>
          <p:cNvSpPr/>
          <p:nvPr/>
        </p:nvSpPr>
        <p:spPr>
          <a:xfrm>
            <a:off x="4629150" y="3514725"/>
            <a:ext cx="4229100" cy="21717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37" name="Text 27"/>
          <p:cNvSpPr/>
          <p:nvPr/>
        </p:nvSpPr>
        <p:spPr>
          <a:xfrm>
            <a:off x="4743450" y="362902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روابط الوصول</a:t>
            </a:r>
            <a:endParaRPr lang="en-US" sz="1046" dirty="0"/>
          </a:p>
        </p:txBody>
      </p:sp>
      <p:sp>
        <p:nvSpPr>
          <p:cNvPr id="38" name="Text 28"/>
          <p:cNvSpPr/>
          <p:nvPr/>
        </p:nvSpPr>
        <p:spPr>
          <a:xfrm>
            <a:off x="6772275" y="3886200"/>
            <a:ext cx="19716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الموقع الرسمي</a:t>
            </a:r>
            <a:endParaRPr lang="en-US" sz="837" dirty="0"/>
          </a:p>
        </p:txBody>
      </p:sp>
      <p:sp>
        <p:nvSpPr>
          <p:cNvPr id="39" name="Shape 29"/>
          <p:cNvSpPr/>
          <p:nvPr/>
        </p:nvSpPr>
        <p:spPr>
          <a:xfrm>
            <a:off x="6772275" y="4086225"/>
            <a:ext cx="1971675" cy="3000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1C40F">
                <a:alpha val="50000"/>
              </a:srgbClr>
            </a:solidFill>
            <a:prstDash val="solid"/>
          </a:ln>
        </p:spPr>
      </p:sp>
      <p:sp>
        <p:nvSpPr>
          <p:cNvPr id="40" name="Text 30"/>
          <p:cNvSpPr/>
          <p:nvPr/>
        </p:nvSpPr>
        <p:spPr>
          <a:xfrm>
            <a:off x="6772275" y="4086225"/>
            <a:ext cx="1971675" cy="300038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www.bravolino.dz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743450" y="3886200"/>
            <a:ext cx="19716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التعلم</a:t>
            </a:r>
            <a:endParaRPr lang="en-US" sz="837" dirty="0"/>
          </a:p>
        </p:txBody>
      </p:sp>
      <p:sp>
        <p:nvSpPr>
          <p:cNvPr id="42" name="Shape 32"/>
          <p:cNvSpPr/>
          <p:nvPr/>
        </p:nvSpPr>
        <p:spPr>
          <a:xfrm>
            <a:off x="4743450" y="4086225"/>
            <a:ext cx="1971675" cy="3000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1C40F">
                <a:alpha val="50000"/>
              </a:srgbClr>
            </a:solidFill>
            <a:prstDash val="solid"/>
          </a:ln>
        </p:spPr>
      </p:sp>
      <p:sp>
        <p:nvSpPr>
          <p:cNvPr id="43" name="Text 33"/>
          <p:cNvSpPr/>
          <p:nvPr/>
        </p:nvSpPr>
        <p:spPr>
          <a:xfrm>
            <a:off x="4743450" y="4086225"/>
            <a:ext cx="1971675" cy="300038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learn.bravolino.dz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6772275" y="4429125"/>
            <a:ext cx="19716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بوابة المعلمين</a:t>
            </a:r>
            <a:endParaRPr lang="en-US" sz="837" dirty="0"/>
          </a:p>
        </p:txBody>
      </p:sp>
      <p:sp>
        <p:nvSpPr>
          <p:cNvPr id="45" name="Shape 35"/>
          <p:cNvSpPr/>
          <p:nvPr/>
        </p:nvSpPr>
        <p:spPr>
          <a:xfrm>
            <a:off x="6772275" y="4629150"/>
            <a:ext cx="1971675" cy="3000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1C40F">
                <a:alpha val="50000"/>
              </a:srgbClr>
            </a:solidFill>
            <a:prstDash val="solid"/>
          </a:ln>
        </p:spPr>
      </p:sp>
      <p:sp>
        <p:nvSpPr>
          <p:cNvPr id="46" name="Text 36"/>
          <p:cNvSpPr/>
          <p:nvPr/>
        </p:nvSpPr>
        <p:spPr>
          <a:xfrm>
            <a:off x="6772275" y="4629150"/>
            <a:ext cx="1971675" cy="300038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teachers.bravolino.dz</a:t>
            </a:r>
            <a:endParaRPr lang="en-US" sz="837" dirty="0"/>
          </a:p>
        </p:txBody>
      </p:sp>
      <p:sp>
        <p:nvSpPr>
          <p:cNvPr id="47" name="Text 37"/>
          <p:cNvSpPr/>
          <p:nvPr/>
        </p:nvSpPr>
        <p:spPr>
          <a:xfrm>
            <a:off x="4743450" y="4429125"/>
            <a:ext cx="19716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بوابة المطورين</a:t>
            </a:r>
            <a:endParaRPr lang="en-US" sz="837" dirty="0"/>
          </a:p>
        </p:txBody>
      </p:sp>
      <p:sp>
        <p:nvSpPr>
          <p:cNvPr id="48" name="Shape 38"/>
          <p:cNvSpPr/>
          <p:nvPr/>
        </p:nvSpPr>
        <p:spPr>
          <a:xfrm>
            <a:off x="4743450" y="4629150"/>
            <a:ext cx="1971675" cy="3000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1C40F">
                <a:alpha val="50000"/>
              </a:srgbClr>
            </a:solidFill>
            <a:prstDash val="solid"/>
          </a:ln>
        </p:spPr>
      </p:sp>
      <p:sp>
        <p:nvSpPr>
          <p:cNvPr id="49" name="Text 39"/>
          <p:cNvSpPr/>
          <p:nvPr/>
        </p:nvSpPr>
        <p:spPr>
          <a:xfrm>
            <a:off x="4743450" y="4629150"/>
            <a:ext cx="1971675" cy="300038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developers.bravolino.dz</a:t>
            </a:r>
            <a:endParaRPr lang="en-US" sz="837" dirty="0"/>
          </a:p>
        </p:txBody>
      </p:sp>
      <p:sp>
        <p:nvSpPr>
          <p:cNvPr id="50" name="Text 40"/>
          <p:cNvSpPr/>
          <p:nvPr/>
        </p:nvSpPr>
        <p:spPr>
          <a:xfrm>
            <a:off x="4743450" y="500062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الدعم الفني</a:t>
            </a:r>
            <a:endParaRPr lang="en-US" sz="1046" dirty="0"/>
          </a:p>
        </p:txBody>
      </p:sp>
      <p:sp>
        <p:nvSpPr>
          <p:cNvPr id="51" name="Shape 41"/>
          <p:cNvSpPr/>
          <p:nvPr/>
        </p:nvSpPr>
        <p:spPr>
          <a:xfrm>
            <a:off x="8458200" y="525780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6781" y="5336381"/>
            <a:ext cx="128588" cy="128588"/>
          </a:xfrm>
          <a:prstGeom prst="rect">
            <a:avLst/>
          </a:prstGeom>
        </p:spPr>
      </p:pic>
      <p:sp>
        <p:nvSpPr>
          <p:cNvPr id="53" name="Text 42"/>
          <p:cNvSpPr/>
          <p:nvPr/>
        </p:nvSpPr>
        <p:spPr>
          <a:xfrm>
            <a:off x="6447513" y="5314950"/>
            <a:ext cx="19535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فريق دعم فني متخصص على مدار الساعة</a:t>
            </a:r>
            <a:endParaRPr lang="en-US" sz="837" dirty="0"/>
          </a:p>
        </p:txBody>
      </p:sp>
      <p:sp>
        <p:nvSpPr>
          <p:cNvPr id="54" name="Shape 43"/>
          <p:cNvSpPr/>
          <p:nvPr/>
        </p:nvSpPr>
        <p:spPr>
          <a:xfrm>
            <a:off x="285750" y="3514725"/>
            <a:ext cx="4229100" cy="2143125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55" name="Text 44"/>
          <p:cNvSpPr/>
          <p:nvPr/>
        </p:nvSpPr>
        <p:spPr>
          <a:xfrm>
            <a:off x="400050" y="362902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مؤشرات الأداء</a:t>
            </a:r>
            <a:endParaRPr lang="en-US" sz="1046" dirty="0"/>
          </a:p>
        </p:txBody>
      </p:sp>
      <p:sp>
        <p:nvSpPr>
          <p:cNvPr id="56" name="Shape 45"/>
          <p:cNvSpPr/>
          <p:nvPr/>
        </p:nvSpPr>
        <p:spPr>
          <a:xfrm>
            <a:off x="2443163" y="3886200"/>
            <a:ext cx="1957388" cy="7429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7" name="Text 46"/>
          <p:cNvSpPr/>
          <p:nvPr/>
        </p:nvSpPr>
        <p:spPr>
          <a:xfrm>
            <a:off x="2528888" y="3971925"/>
            <a:ext cx="1785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توفر المنصة</a:t>
            </a:r>
            <a:endParaRPr lang="en-US" sz="837" dirty="0"/>
          </a:p>
        </p:txBody>
      </p:sp>
      <p:sp>
        <p:nvSpPr>
          <p:cNvPr id="58" name="Text 47"/>
          <p:cNvSpPr/>
          <p:nvPr/>
        </p:nvSpPr>
        <p:spPr>
          <a:xfrm>
            <a:off x="2528888" y="4143375"/>
            <a:ext cx="1785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688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99.9%</a:t>
            </a:r>
            <a:endParaRPr lang="en-US" sz="1688" dirty="0"/>
          </a:p>
        </p:txBody>
      </p:sp>
      <p:sp>
        <p:nvSpPr>
          <p:cNvPr id="59" name="Text 48"/>
          <p:cNvSpPr/>
          <p:nvPr/>
        </p:nvSpPr>
        <p:spPr>
          <a:xfrm>
            <a:off x="2528888" y="4400550"/>
            <a:ext cx="1785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معدل التوفر الشهري</a:t>
            </a:r>
            <a:endParaRPr lang="en-US" sz="732" dirty="0"/>
          </a:p>
        </p:txBody>
      </p:sp>
      <p:sp>
        <p:nvSpPr>
          <p:cNvPr id="60" name="Shape 49"/>
          <p:cNvSpPr/>
          <p:nvPr/>
        </p:nvSpPr>
        <p:spPr>
          <a:xfrm>
            <a:off x="400050" y="3886200"/>
            <a:ext cx="1957388" cy="7429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61" name="Text 50"/>
          <p:cNvSpPr/>
          <p:nvPr/>
        </p:nvSpPr>
        <p:spPr>
          <a:xfrm>
            <a:off x="485775" y="3971925"/>
            <a:ext cx="1785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زمن الاستجابة</a:t>
            </a:r>
            <a:endParaRPr lang="en-US" sz="837" dirty="0"/>
          </a:p>
        </p:txBody>
      </p:sp>
      <p:sp>
        <p:nvSpPr>
          <p:cNvPr id="62" name="Text 51"/>
          <p:cNvSpPr/>
          <p:nvPr/>
        </p:nvSpPr>
        <p:spPr>
          <a:xfrm>
            <a:off x="485775" y="4143375"/>
            <a:ext cx="1785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688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0.8 ثانية</a:t>
            </a:r>
            <a:endParaRPr lang="en-US" sz="1688" dirty="0"/>
          </a:p>
        </p:txBody>
      </p:sp>
      <p:sp>
        <p:nvSpPr>
          <p:cNvPr id="63" name="Text 52"/>
          <p:cNvSpPr/>
          <p:nvPr/>
        </p:nvSpPr>
        <p:spPr>
          <a:xfrm>
            <a:off x="485775" y="4400550"/>
            <a:ext cx="1785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متوسط زمن الاستجابة</a:t>
            </a:r>
            <a:endParaRPr lang="en-US" sz="732" dirty="0"/>
          </a:p>
        </p:txBody>
      </p:sp>
      <p:sp>
        <p:nvSpPr>
          <p:cNvPr id="64" name="Shape 53"/>
          <p:cNvSpPr/>
          <p:nvPr/>
        </p:nvSpPr>
        <p:spPr>
          <a:xfrm>
            <a:off x="2443163" y="4714875"/>
            <a:ext cx="1957388" cy="7429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65" name="Text 54"/>
          <p:cNvSpPr/>
          <p:nvPr/>
        </p:nvSpPr>
        <p:spPr>
          <a:xfrm>
            <a:off x="2528888" y="4800600"/>
            <a:ext cx="1785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المستخدمون النشطون</a:t>
            </a:r>
            <a:endParaRPr lang="en-US" sz="837" dirty="0"/>
          </a:p>
        </p:txBody>
      </p:sp>
      <p:sp>
        <p:nvSpPr>
          <p:cNvPr id="66" name="Text 55"/>
          <p:cNvSpPr/>
          <p:nvPr/>
        </p:nvSpPr>
        <p:spPr>
          <a:xfrm>
            <a:off x="2528888" y="4972050"/>
            <a:ext cx="1785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688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25,000+</a:t>
            </a:r>
            <a:endParaRPr lang="en-US" sz="1688" dirty="0"/>
          </a:p>
        </p:txBody>
      </p:sp>
      <p:sp>
        <p:nvSpPr>
          <p:cNvPr id="67" name="Text 56"/>
          <p:cNvSpPr/>
          <p:nvPr/>
        </p:nvSpPr>
        <p:spPr>
          <a:xfrm>
            <a:off x="2528888" y="5229225"/>
            <a:ext cx="1785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مستخدم نشط يومياً</a:t>
            </a:r>
            <a:endParaRPr lang="en-US" sz="732" dirty="0"/>
          </a:p>
        </p:txBody>
      </p:sp>
      <p:sp>
        <p:nvSpPr>
          <p:cNvPr id="68" name="Shape 57"/>
          <p:cNvSpPr/>
          <p:nvPr/>
        </p:nvSpPr>
        <p:spPr>
          <a:xfrm>
            <a:off x="400050" y="4714875"/>
            <a:ext cx="1957388" cy="7429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69" name="Text 58"/>
          <p:cNvSpPr/>
          <p:nvPr/>
        </p:nvSpPr>
        <p:spPr>
          <a:xfrm>
            <a:off x="485775" y="4800600"/>
            <a:ext cx="1785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حجم البيانات</a:t>
            </a:r>
            <a:endParaRPr lang="en-US" sz="837" dirty="0"/>
          </a:p>
        </p:txBody>
      </p:sp>
      <p:sp>
        <p:nvSpPr>
          <p:cNvPr id="70" name="Text 59"/>
          <p:cNvSpPr/>
          <p:nvPr/>
        </p:nvSpPr>
        <p:spPr>
          <a:xfrm>
            <a:off x="485775" y="4972050"/>
            <a:ext cx="178593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688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TB</a:t>
            </a:r>
            <a:endParaRPr lang="en-US" sz="1688" dirty="0"/>
          </a:p>
        </p:txBody>
      </p:sp>
      <p:sp>
        <p:nvSpPr>
          <p:cNvPr id="71" name="Text 60"/>
          <p:cNvSpPr/>
          <p:nvPr/>
        </p:nvSpPr>
        <p:spPr>
          <a:xfrm>
            <a:off x="485775" y="5229225"/>
            <a:ext cx="17859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إجمالي حجم البيانات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15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8983" y="385763"/>
            <a:ext cx="194926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الخطط المستقبلية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7943850" y="72866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285750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457200" cy="4572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29150" y="971550"/>
            <a:ext cx="4229100" cy="27432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4743450" y="108585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خارطة الطريق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8629650" y="1343025"/>
            <a:ext cx="114300" cy="114300"/>
          </a:xfrm>
          <a:prstGeom prst="ellipse">
            <a:avLst/>
          </a:prstGeom>
          <a:solidFill>
            <a:srgbClr val="F1C40F"/>
          </a:solidFill>
          <a:ln/>
        </p:spPr>
      </p:sp>
      <p:sp>
        <p:nvSpPr>
          <p:cNvPr id="10" name="Shape 6"/>
          <p:cNvSpPr/>
          <p:nvPr/>
        </p:nvSpPr>
        <p:spPr>
          <a:xfrm>
            <a:off x="8676084" y="1457325"/>
            <a:ext cx="21431" cy="457200"/>
          </a:xfrm>
          <a:prstGeom prst="rect">
            <a:avLst/>
          </a:prstGeom>
          <a:solidFill>
            <a:srgbClr val="F1C40F">
              <a:alpha val="50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8629650" y="1914525"/>
            <a:ext cx="114300" cy="114300"/>
          </a:xfrm>
          <a:prstGeom prst="ellipse">
            <a:avLst/>
          </a:prstGeom>
          <a:solidFill>
            <a:srgbClr val="F1C40F"/>
          </a:solidFill>
          <a:ln/>
        </p:spPr>
      </p:sp>
      <p:sp>
        <p:nvSpPr>
          <p:cNvPr id="12" name="Shape 8"/>
          <p:cNvSpPr/>
          <p:nvPr/>
        </p:nvSpPr>
        <p:spPr>
          <a:xfrm>
            <a:off x="8676084" y="2028825"/>
            <a:ext cx="21431" cy="457200"/>
          </a:xfrm>
          <a:prstGeom prst="rect">
            <a:avLst/>
          </a:prstGeom>
          <a:solidFill>
            <a:srgbClr val="F1C40F">
              <a:alpha val="50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8629650" y="2486025"/>
            <a:ext cx="114300" cy="114300"/>
          </a:xfrm>
          <a:prstGeom prst="ellipse">
            <a:avLst/>
          </a:prstGeom>
          <a:solidFill>
            <a:srgbClr val="F1C40F"/>
          </a:solidFill>
          <a:ln/>
        </p:spPr>
      </p:sp>
      <p:sp>
        <p:nvSpPr>
          <p:cNvPr id="14" name="Shape 10"/>
          <p:cNvSpPr/>
          <p:nvPr/>
        </p:nvSpPr>
        <p:spPr>
          <a:xfrm>
            <a:off x="8676084" y="2600325"/>
            <a:ext cx="21431" cy="457200"/>
          </a:xfrm>
          <a:prstGeom prst="rect">
            <a:avLst/>
          </a:prstGeom>
          <a:solidFill>
            <a:srgbClr val="F1C40F">
              <a:alpha val="50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8629650" y="3057525"/>
            <a:ext cx="114300" cy="114300"/>
          </a:xfrm>
          <a:prstGeom prst="ellipse">
            <a:avLst/>
          </a:prstGeom>
          <a:solidFill>
            <a:srgbClr val="F1C40F"/>
          </a:solidFill>
          <a:ln/>
        </p:spPr>
      </p:sp>
      <p:sp>
        <p:nvSpPr>
          <p:cNvPr id="16" name="Text 12"/>
          <p:cNvSpPr/>
          <p:nvPr/>
        </p:nvSpPr>
        <p:spPr>
          <a:xfrm>
            <a:off x="4743450" y="1343025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2025 - الربع الثالث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4743450" y="1514475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إطلاق تطبيقات الهاتف المحمول (Android و iOS)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4743450" y="1857375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2025 - الربع الرابع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4743450" y="2028825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إضافة تقنيات الواقع المعزز (AR) للمحتوى التعليمي</a:t>
            </a:r>
            <a:endParaRPr lang="en-US" sz="837" dirty="0"/>
          </a:p>
        </p:txBody>
      </p:sp>
      <p:sp>
        <p:nvSpPr>
          <p:cNvPr id="20" name="Text 16"/>
          <p:cNvSpPr/>
          <p:nvPr/>
        </p:nvSpPr>
        <p:spPr>
          <a:xfrm>
            <a:off x="4743450" y="2371725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2026 - النصف الأول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4743450" y="2543175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في دول المغرب العربي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4743450" y="2886075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CD34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2026 - النصف الثاني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4743450" y="3057525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في باقي الدول العربية</a:t>
            </a:r>
            <a:endParaRPr lang="en-US" sz="837" dirty="0"/>
          </a:p>
        </p:txBody>
      </p:sp>
      <p:sp>
        <p:nvSpPr>
          <p:cNvPr id="24" name="Shape 20"/>
          <p:cNvSpPr/>
          <p:nvPr/>
        </p:nvSpPr>
        <p:spPr>
          <a:xfrm>
            <a:off x="285750" y="971550"/>
            <a:ext cx="4229100" cy="27432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400050" y="108585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التطوير التقني</a:t>
            </a:r>
            <a:endParaRPr lang="en-US" sz="1046" dirty="0"/>
          </a:p>
        </p:txBody>
      </p:sp>
      <p:sp>
        <p:nvSpPr>
          <p:cNvPr id="26" name="Shape 22"/>
          <p:cNvSpPr/>
          <p:nvPr/>
        </p:nvSpPr>
        <p:spPr>
          <a:xfrm>
            <a:off x="4114800" y="13430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308" y="1421606"/>
            <a:ext cx="160734" cy="128588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3115959" y="1343025"/>
            <a:ext cx="9416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تقنيات الواقع المعزز</a:t>
            </a:r>
            <a:endParaRPr lang="en-US" sz="837" dirty="0"/>
          </a:p>
        </p:txBody>
      </p:sp>
      <p:sp>
        <p:nvSpPr>
          <p:cNvPr id="29" name="Shape 24"/>
          <p:cNvSpPr/>
          <p:nvPr/>
        </p:nvSpPr>
        <p:spPr>
          <a:xfrm>
            <a:off x="2085975" y="13430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483" y="1421606"/>
            <a:ext cx="160734" cy="128588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1206150" y="1343025"/>
            <a:ext cx="8226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الذكاء الاصطناعي</a:t>
            </a:r>
            <a:endParaRPr lang="en-US" sz="837" dirty="0"/>
          </a:p>
        </p:txBody>
      </p:sp>
      <p:sp>
        <p:nvSpPr>
          <p:cNvPr id="32" name="Shape 26"/>
          <p:cNvSpPr/>
          <p:nvPr/>
        </p:nvSpPr>
        <p:spPr>
          <a:xfrm>
            <a:off x="4114800" y="16859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308" y="1764506"/>
            <a:ext cx="160734" cy="128588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3157035" y="1685925"/>
            <a:ext cx="9006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ألعاب تعليمية</a:t>
            </a:r>
            <a:endParaRPr lang="en-US" sz="837" dirty="0"/>
          </a:p>
        </p:txBody>
      </p:sp>
      <p:sp>
        <p:nvSpPr>
          <p:cNvPr id="35" name="Shape 28"/>
          <p:cNvSpPr/>
          <p:nvPr/>
        </p:nvSpPr>
        <p:spPr>
          <a:xfrm>
            <a:off x="2085975" y="16859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556" y="1764506"/>
            <a:ext cx="128588" cy="128588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1201434" y="1685925"/>
            <a:ext cx="8273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نظام تحليل التعلم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400050" y="205740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التوقعات المستقبلية</a:t>
            </a:r>
            <a:endParaRPr lang="en-US" sz="1046" dirty="0"/>
          </a:p>
        </p:txBody>
      </p:sp>
      <p:pic>
        <p:nvPicPr>
          <p:cNvPr id="3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2314575"/>
            <a:ext cx="4000500" cy="1285875"/>
          </a:xfrm>
          <a:prstGeom prst="rect">
            <a:avLst/>
          </a:prstGeom>
        </p:spPr>
      </p:pic>
      <p:sp>
        <p:nvSpPr>
          <p:cNvPr id="40" name="Shape 31"/>
          <p:cNvSpPr/>
          <p:nvPr/>
        </p:nvSpPr>
        <p:spPr>
          <a:xfrm>
            <a:off x="4629150" y="3829050"/>
            <a:ext cx="4229100" cy="24003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41" name="Text 32"/>
          <p:cNvSpPr/>
          <p:nvPr/>
        </p:nvSpPr>
        <p:spPr>
          <a:xfrm>
            <a:off x="4743450" y="394335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المحتوى المستقبلي</a:t>
            </a:r>
            <a:endParaRPr lang="en-US" sz="1046" dirty="0"/>
          </a:p>
        </p:txBody>
      </p:sp>
      <p:sp>
        <p:nvSpPr>
          <p:cNvPr id="42" name="Shape 33"/>
          <p:cNvSpPr/>
          <p:nvPr/>
        </p:nvSpPr>
        <p:spPr>
          <a:xfrm>
            <a:off x="8458200" y="42005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4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0708" y="4279106"/>
            <a:ext cx="160734" cy="128588"/>
          </a:xfrm>
          <a:prstGeom prst="rect">
            <a:avLst/>
          </a:prstGeom>
        </p:spPr>
      </p:pic>
      <p:sp>
        <p:nvSpPr>
          <p:cNvPr id="44" name="Text 34"/>
          <p:cNvSpPr/>
          <p:nvPr/>
        </p:nvSpPr>
        <p:spPr>
          <a:xfrm>
            <a:off x="7127453" y="4200525"/>
            <a:ext cx="127359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تعدد اللغات</a:t>
            </a:r>
            <a:endParaRPr lang="en-US" sz="837" dirty="0"/>
          </a:p>
        </p:txBody>
      </p:sp>
      <p:sp>
        <p:nvSpPr>
          <p:cNvPr id="45" name="Text 35"/>
          <p:cNvSpPr/>
          <p:nvPr/>
        </p:nvSpPr>
        <p:spPr>
          <a:xfrm>
            <a:off x="7127453" y="4371975"/>
            <a:ext cx="127359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الفرنسية والإنجليزية والأمازيغية</a:t>
            </a:r>
            <a:endParaRPr lang="en-US" sz="732" dirty="0"/>
          </a:p>
        </p:txBody>
      </p:sp>
      <p:sp>
        <p:nvSpPr>
          <p:cNvPr id="46" name="Shape 36"/>
          <p:cNvSpPr/>
          <p:nvPr/>
        </p:nvSpPr>
        <p:spPr>
          <a:xfrm>
            <a:off x="6415088" y="420052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4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595" y="4279106"/>
            <a:ext cx="160734" cy="128588"/>
          </a:xfrm>
          <a:prstGeom prst="rect">
            <a:avLst/>
          </a:prstGeom>
        </p:spPr>
      </p:pic>
      <p:sp>
        <p:nvSpPr>
          <p:cNvPr id="48" name="Text 37"/>
          <p:cNvSpPr/>
          <p:nvPr/>
        </p:nvSpPr>
        <p:spPr>
          <a:xfrm>
            <a:off x="5081550" y="4200525"/>
            <a:ext cx="12763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المراحل الثانوية</a:t>
            </a:r>
            <a:endParaRPr lang="en-US" sz="837" dirty="0"/>
          </a:p>
        </p:txBody>
      </p:sp>
      <p:sp>
        <p:nvSpPr>
          <p:cNvPr id="49" name="Text 38"/>
          <p:cNvSpPr/>
          <p:nvPr/>
        </p:nvSpPr>
        <p:spPr>
          <a:xfrm>
            <a:off x="5081550" y="4371975"/>
            <a:ext cx="127638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توسيع المحتوى للمرحلة الثانوية</a:t>
            </a:r>
            <a:endParaRPr lang="en-US" sz="732" dirty="0"/>
          </a:p>
        </p:txBody>
      </p:sp>
      <p:sp>
        <p:nvSpPr>
          <p:cNvPr id="50" name="Shape 39"/>
          <p:cNvSpPr/>
          <p:nvPr/>
        </p:nvSpPr>
        <p:spPr>
          <a:xfrm>
            <a:off x="8458200" y="460057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6781" y="4679156"/>
            <a:ext cx="128588" cy="128588"/>
          </a:xfrm>
          <a:prstGeom prst="rect">
            <a:avLst/>
          </a:prstGeom>
        </p:spPr>
      </p:pic>
      <p:sp>
        <p:nvSpPr>
          <p:cNvPr id="52" name="Text 40"/>
          <p:cNvSpPr/>
          <p:nvPr/>
        </p:nvSpPr>
        <p:spPr>
          <a:xfrm>
            <a:off x="7144308" y="4600575"/>
            <a:ext cx="12567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مكتبة رقمية</a:t>
            </a:r>
            <a:endParaRPr lang="en-US" sz="837" dirty="0"/>
          </a:p>
        </p:txBody>
      </p:sp>
      <p:sp>
        <p:nvSpPr>
          <p:cNvPr id="53" name="Text 41"/>
          <p:cNvSpPr/>
          <p:nvPr/>
        </p:nvSpPr>
        <p:spPr>
          <a:xfrm>
            <a:off x="7144308" y="4772025"/>
            <a:ext cx="125674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مكتبة للكتب والمراجع التعليمية</a:t>
            </a:r>
            <a:endParaRPr lang="en-US" sz="732" dirty="0"/>
          </a:p>
        </p:txBody>
      </p:sp>
      <p:sp>
        <p:nvSpPr>
          <p:cNvPr id="54" name="Shape 42"/>
          <p:cNvSpPr/>
          <p:nvPr/>
        </p:nvSpPr>
        <p:spPr>
          <a:xfrm>
            <a:off x="6415088" y="4600575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5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5632" y="4679156"/>
            <a:ext cx="144661" cy="128588"/>
          </a:xfrm>
          <a:prstGeom prst="rect">
            <a:avLst/>
          </a:prstGeom>
        </p:spPr>
      </p:pic>
      <p:sp>
        <p:nvSpPr>
          <p:cNvPr id="56" name="Text 43"/>
          <p:cNvSpPr/>
          <p:nvPr/>
        </p:nvSpPr>
        <p:spPr>
          <a:xfrm>
            <a:off x="5133342" y="4600575"/>
            <a:ext cx="12245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فيديو تفاعلي</a:t>
            </a:r>
            <a:endParaRPr lang="en-US" sz="837" dirty="0"/>
          </a:p>
        </p:txBody>
      </p:sp>
      <p:sp>
        <p:nvSpPr>
          <p:cNvPr id="57" name="Text 44"/>
          <p:cNvSpPr/>
          <p:nvPr/>
        </p:nvSpPr>
        <p:spPr>
          <a:xfrm>
            <a:off x="5133342" y="4772025"/>
            <a:ext cx="122459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فيديوهات تعليمية عالية الجودة</a:t>
            </a:r>
            <a:endParaRPr lang="en-US" sz="732" dirty="0"/>
          </a:p>
        </p:txBody>
      </p:sp>
      <p:sp>
        <p:nvSpPr>
          <p:cNvPr id="58" name="Shape 45"/>
          <p:cNvSpPr/>
          <p:nvPr/>
        </p:nvSpPr>
        <p:spPr>
          <a:xfrm>
            <a:off x="285750" y="3829050"/>
            <a:ext cx="4229100" cy="2400300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59" name="Text 46"/>
          <p:cNvSpPr/>
          <p:nvPr/>
        </p:nvSpPr>
        <p:spPr>
          <a:xfrm>
            <a:off x="400050" y="3943350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الأهداف الاستراتيجية</a:t>
            </a:r>
            <a:endParaRPr lang="en-US" sz="1046" dirty="0"/>
          </a:p>
        </p:txBody>
      </p:sp>
      <p:sp>
        <p:nvSpPr>
          <p:cNvPr id="60" name="Text 47"/>
          <p:cNvSpPr/>
          <p:nvPr/>
        </p:nvSpPr>
        <p:spPr>
          <a:xfrm>
            <a:off x="3105885" y="4200525"/>
            <a:ext cx="12946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الوصول إلى مليون مستخدم</a:t>
            </a:r>
            <a:endParaRPr lang="en-US" sz="837" dirty="0"/>
          </a:p>
        </p:txBody>
      </p:sp>
      <p:sp>
        <p:nvSpPr>
          <p:cNvPr id="61" name="Text 48"/>
          <p:cNvSpPr/>
          <p:nvPr/>
        </p:nvSpPr>
        <p:spPr>
          <a:xfrm>
            <a:off x="400050" y="4200525"/>
            <a:ext cx="2615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2026</a:t>
            </a:r>
            <a:endParaRPr lang="en-US" sz="837" dirty="0"/>
          </a:p>
        </p:txBody>
      </p:sp>
      <p:sp>
        <p:nvSpPr>
          <p:cNvPr id="62" name="Shape 49"/>
          <p:cNvSpPr/>
          <p:nvPr/>
        </p:nvSpPr>
        <p:spPr>
          <a:xfrm>
            <a:off x="400050" y="4400550"/>
            <a:ext cx="4000500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63" name="Shape 50"/>
          <p:cNvSpPr/>
          <p:nvPr/>
        </p:nvSpPr>
        <p:spPr>
          <a:xfrm>
            <a:off x="3200400" y="4400550"/>
            <a:ext cx="1200150" cy="57150"/>
          </a:xfrm>
          <a:prstGeom prst="roundRect">
            <a:avLst/>
          </a:prstGeom>
          <a:solidFill>
            <a:srgbClr val="F59E0B"/>
          </a:solidFill>
          <a:ln/>
        </p:spPr>
      </p:sp>
      <p:sp>
        <p:nvSpPr>
          <p:cNvPr id="64" name="Text 51"/>
          <p:cNvSpPr/>
          <p:nvPr/>
        </p:nvSpPr>
        <p:spPr>
          <a:xfrm>
            <a:off x="3234723" y="4543425"/>
            <a:ext cx="11658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في 10 دول عربية</a:t>
            </a:r>
            <a:endParaRPr lang="en-US" sz="837" dirty="0"/>
          </a:p>
        </p:txBody>
      </p:sp>
      <p:sp>
        <p:nvSpPr>
          <p:cNvPr id="65" name="Text 52"/>
          <p:cNvSpPr/>
          <p:nvPr/>
        </p:nvSpPr>
        <p:spPr>
          <a:xfrm>
            <a:off x="400050" y="4543425"/>
            <a:ext cx="2615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2027</a:t>
            </a:r>
            <a:endParaRPr lang="en-US" sz="837" dirty="0"/>
          </a:p>
        </p:txBody>
      </p:sp>
      <p:sp>
        <p:nvSpPr>
          <p:cNvPr id="66" name="Shape 53"/>
          <p:cNvSpPr/>
          <p:nvPr/>
        </p:nvSpPr>
        <p:spPr>
          <a:xfrm>
            <a:off x="400050" y="4743450"/>
            <a:ext cx="4000500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67" name="Shape 54"/>
          <p:cNvSpPr/>
          <p:nvPr/>
        </p:nvSpPr>
        <p:spPr>
          <a:xfrm>
            <a:off x="3600450" y="4743450"/>
            <a:ext cx="800100" cy="57150"/>
          </a:xfrm>
          <a:prstGeom prst="roundRect">
            <a:avLst/>
          </a:prstGeom>
          <a:solidFill>
            <a:srgbClr val="F59E0B"/>
          </a:solidFill>
          <a:ln/>
        </p:spPr>
      </p:sp>
      <p:sp>
        <p:nvSpPr>
          <p:cNvPr id="68" name="Text 55"/>
          <p:cNvSpPr/>
          <p:nvPr/>
        </p:nvSpPr>
        <p:spPr>
          <a:xfrm>
            <a:off x="3133678" y="4886325"/>
            <a:ext cx="12668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تطوير 5000 محتوى تعليمي</a:t>
            </a:r>
            <a:endParaRPr lang="en-US" sz="837" dirty="0"/>
          </a:p>
        </p:txBody>
      </p:sp>
      <p:sp>
        <p:nvSpPr>
          <p:cNvPr id="69" name="Text 56"/>
          <p:cNvSpPr/>
          <p:nvPr/>
        </p:nvSpPr>
        <p:spPr>
          <a:xfrm>
            <a:off x="400050" y="4886325"/>
            <a:ext cx="2615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2026</a:t>
            </a:r>
            <a:endParaRPr lang="en-US" sz="837" dirty="0"/>
          </a:p>
        </p:txBody>
      </p:sp>
      <p:sp>
        <p:nvSpPr>
          <p:cNvPr id="70" name="Shape 57"/>
          <p:cNvSpPr/>
          <p:nvPr/>
        </p:nvSpPr>
        <p:spPr>
          <a:xfrm>
            <a:off x="400050" y="5086350"/>
            <a:ext cx="4000500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71" name="Shape 58"/>
          <p:cNvSpPr/>
          <p:nvPr/>
        </p:nvSpPr>
        <p:spPr>
          <a:xfrm>
            <a:off x="2800350" y="5086350"/>
            <a:ext cx="1600200" cy="57150"/>
          </a:xfrm>
          <a:prstGeom prst="roundRect">
            <a:avLst/>
          </a:prstGeom>
          <a:solidFill>
            <a:srgbClr val="F59E0B"/>
          </a:solidFill>
          <a:ln/>
        </p:spPr>
      </p:sp>
      <p:sp>
        <p:nvSpPr>
          <p:cNvPr id="72" name="Text 59"/>
          <p:cNvSpPr/>
          <p:nvPr/>
        </p:nvSpPr>
        <p:spPr>
          <a:xfrm>
            <a:off x="3168728" y="5229225"/>
            <a:ext cx="12318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الاكتتاب العام الأولي (IPO)</a:t>
            </a:r>
            <a:endParaRPr lang="en-US" sz="837" dirty="0"/>
          </a:p>
        </p:txBody>
      </p:sp>
      <p:sp>
        <p:nvSpPr>
          <p:cNvPr id="73" name="Text 60"/>
          <p:cNvSpPr/>
          <p:nvPr/>
        </p:nvSpPr>
        <p:spPr>
          <a:xfrm>
            <a:off x="400050" y="5229225"/>
            <a:ext cx="2615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2028</a:t>
            </a:r>
            <a:endParaRPr lang="en-US" sz="837" dirty="0"/>
          </a:p>
        </p:txBody>
      </p:sp>
      <p:sp>
        <p:nvSpPr>
          <p:cNvPr id="74" name="Shape 61"/>
          <p:cNvSpPr/>
          <p:nvPr/>
        </p:nvSpPr>
        <p:spPr>
          <a:xfrm>
            <a:off x="400050" y="5429250"/>
            <a:ext cx="4000500" cy="5715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75" name="Shape 62"/>
          <p:cNvSpPr/>
          <p:nvPr/>
        </p:nvSpPr>
        <p:spPr>
          <a:xfrm>
            <a:off x="4000500" y="5429250"/>
            <a:ext cx="400050" cy="57150"/>
          </a:xfrm>
          <a:prstGeom prst="roundRect">
            <a:avLst/>
          </a:prstGeom>
          <a:solidFill>
            <a:srgbClr val="F59E0B"/>
          </a:solidFill>
          <a:ln/>
        </p:spPr>
      </p:sp>
      <p:sp>
        <p:nvSpPr>
          <p:cNvPr id="76" name="Text 63"/>
          <p:cNvSpPr/>
          <p:nvPr/>
        </p:nvSpPr>
        <p:spPr>
          <a:xfrm>
            <a:off x="400050" y="5572125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الشراكات المستقبلية</a:t>
            </a:r>
            <a:endParaRPr lang="en-US" sz="1046" dirty="0"/>
          </a:p>
        </p:txBody>
      </p:sp>
      <p:sp>
        <p:nvSpPr>
          <p:cNvPr id="77" name="Shape 64"/>
          <p:cNvSpPr/>
          <p:nvPr/>
        </p:nvSpPr>
        <p:spPr>
          <a:xfrm>
            <a:off x="4114800" y="582930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7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3381" y="5907881"/>
            <a:ext cx="128588" cy="128588"/>
          </a:xfrm>
          <a:prstGeom prst="rect">
            <a:avLst/>
          </a:prstGeom>
        </p:spPr>
      </p:pic>
      <p:sp>
        <p:nvSpPr>
          <p:cNvPr id="79" name="Text 65"/>
          <p:cNvSpPr/>
          <p:nvPr/>
        </p:nvSpPr>
        <p:spPr>
          <a:xfrm>
            <a:off x="3190326" y="5886450"/>
            <a:ext cx="8673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الجامعات والمعاهد</a:t>
            </a:r>
            <a:endParaRPr lang="en-US" sz="837" dirty="0"/>
          </a:p>
        </p:txBody>
      </p:sp>
      <p:sp>
        <p:nvSpPr>
          <p:cNvPr id="80" name="Shape 66"/>
          <p:cNvSpPr/>
          <p:nvPr/>
        </p:nvSpPr>
        <p:spPr>
          <a:xfrm>
            <a:off x="2085975" y="5829300"/>
            <a:ext cx="285750" cy="285750"/>
          </a:xfrm>
          <a:prstGeom prst="ellipse">
            <a:avLst/>
          </a:prstGeom>
          <a:solidFill>
            <a:srgbClr val="F1C40F">
              <a:alpha val="20000"/>
            </a:srgbClr>
          </a:solidFill>
          <a:ln/>
        </p:spPr>
      </p:sp>
      <p:pic>
        <p:nvPicPr>
          <p:cNvPr id="8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4556" y="5907881"/>
            <a:ext cx="128588" cy="128588"/>
          </a:xfrm>
          <a:prstGeom prst="rect">
            <a:avLst/>
          </a:prstGeom>
        </p:spPr>
      </p:pic>
      <p:sp>
        <p:nvSpPr>
          <p:cNvPr id="82" name="Text 67"/>
          <p:cNvSpPr/>
          <p:nvPr/>
        </p:nvSpPr>
        <p:spPr>
          <a:xfrm>
            <a:off x="1361526" y="5886450"/>
            <a:ext cx="66729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منصات عالمية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2025-07-19T19:46:03Z</dcterms:created>
  <dcterms:modified xsi:type="dcterms:W3CDTF">2025-07-19T19:46:03Z</dcterms:modified>
</cp:coreProperties>
</file>